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2"/>
  </p:notesMasterIdLst>
  <p:sldIdLst>
    <p:sldId id="256" r:id="rId2"/>
    <p:sldId id="295" r:id="rId3"/>
    <p:sldId id="257" r:id="rId4"/>
    <p:sldId id="284" r:id="rId5"/>
    <p:sldId id="260" r:id="rId6"/>
    <p:sldId id="285" r:id="rId7"/>
    <p:sldId id="261" r:id="rId8"/>
    <p:sldId id="286" r:id="rId9"/>
    <p:sldId id="263" r:id="rId10"/>
    <p:sldId id="287" r:id="rId11"/>
    <p:sldId id="264" r:id="rId12"/>
    <p:sldId id="288" r:id="rId13"/>
    <p:sldId id="265" r:id="rId14"/>
    <p:sldId id="289" r:id="rId15"/>
    <p:sldId id="281" r:id="rId16"/>
    <p:sldId id="293" r:id="rId17"/>
    <p:sldId id="294" r:id="rId18"/>
    <p:sldId id="262" r:id="rId19"/>
    <p:sldId id="266" r:id="rId20"/>
    <p:sldId id="297" r:id="rId21"/>
    <p:sldId id="267" r:id="rId22"/>
    <p:sldId id="302" r:id="rId23"/>
    <p:sldId id="268" r:id="rId24"/>
    <p:sldId id="303" r:id="rId25"/>
    <p:sldId id="269" r:id="rId26"/>
    <p:sldId id="307" r:id="rId27"/>
    <p:sldId id="270" r:id="rId28"/>
    <p:sldId id="308" r:id="rId29"/>
    <p:sldId id="274" r:id="rId30"/>
    <p:sldId id="310" r:id="rId31"/>
    <p:sldId id="271" r:id="rId32"/>
    <p:sldId id="304" r:id="rId33"/>
    <p:sldId id="272" r:id="rId34"/>
    <p:sldId id="305" r:id="rId35"/>
    <p:sldId id="273" r:id="rId36"/>
    <p:sldId id="306" r:id="rId37"/>
    <p:sldId id="275" r:id="rId38"/>
    <p:sldId id="301" r:id="rId39"/>
    <p:sldId id="276" r:id="rId40"/>
    <p:sldId id="300" r:id="rId41"/>
    <p:sldId id="277" r:id="rId42"/>
    <p:sldId id="299" r:id="rId43"/>
    <p:sldId id="298" r:id="rId44"/>
    <p:sldId id="278" r:id="rId45"/>
    <p:sldId id="279" r:id="rId46"/>
    <p:sldId id="292" r:id="rId47"/>
    <p:sldId id="258" r:id="rId48"/>
    <p:sldId id="311" r:id="rId49"/>
    <p:sldId id="280" r:id="rId50"/>
    <p:sldId id="290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ineh Dabbas" initials="AD" lastIdx="12" clrIdx="0">
    <p:extLst>
      <p:ext uri="{19B8F6BF-5375-455C-9EA6-DF929625EA0E}">
        <p15:presenceInfo xmlns:p15="http://schemas.microsoft.com/office/powerpoint/2012/main" userId="bb96fc1bbfdc0fff" providerId="Windows Live"/>
      </p:ext>
    </p:extLst>
  </p:cmAuthor>
  <p:cmAuthor id="2" name="Suhaib Bseiso" initials="SB" lastIdx="6" clrIdx="1">
    <p:extLst>
      <p:ext uri="{19B8F6BF-5375-455C-9EA6-DF929625EA0E}">
        <p15:presenceInfo xmlns:p15="http://schemas.microsoft.com/office/powerpoint/2012/main" userId="9ba864265cdbe77d" providerId="Windows Live"/>
      </p:ext>
    </p:extLst>
  </p:cmAuthor>
  <p:cmAuthor id="3" name="Faisal Hakki" initials="FH" lastIdx="1" clrIdx="2">
    <p:extLst>
      <p:ext uri="{19B8F6BF-5375-455C-9EA6-DF929625EA0E}">
        <p15:presenceInfo xmlns:p15="http://schemas.microsoft.com/office/powerpoint/2012/main" userId="Faisal Hakk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0C5"/>
    <a:srgbClr val="2F5569"/>
    <a:srgbClr val="005487"/>
    <a:srgbClr val="387AA1"/>
    <a:srgbClr val="FFCA05"/>
    <a:srgbClr val="00A9BC"/>
    <a:srgbClr val="ED06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9CCB89-A436-4946-822A-F7299C6AF77C}" v="9" dt="2019-04-02T08:48:52.1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26" autoAdjust="0"/>
    <p:restoredTop sz="93002" autoAdjust="0"/>
  </p:normalViewPr>
  <p:slideViewPr>
    <p:cSldViewPr snapToGrid="0" snapToObjects="1">
      <p:cViewPr varScale="1">
        <p:scale>
          <a:sx n="72" d="100"/>
          <a:sy n="72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8CB2F73-1A3D-4664-A273-7AE5348858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2002D0-CEF7-4147-90A7-062F46BD6D5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323102-2609-43FC-80A3-527BBBF1984F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45FC608-33A4-4DF8-B1D3-3121443AAA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A9EC766-7A0D-4049-A381-E7362C7023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5295D9-35E5-4B80-B567-7EC524B2887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7DA997-EA0C-43DF-8D0D-B520A6C93D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0DC61-1C24-44AD-BDE5-6829797E8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10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DBCA0-D4BD-400B-8AB9-4262DF9A403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38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https://www.entrepreneur.com/encyclopedia/financial-projections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0DC61-1C24-44AD-BDE5-6829797E8DB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033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DBCA0-D4BD-400B-8AB9-4262DF9A403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21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0DC61-1C24-44AD-BDE5-6829797E8DB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08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0DC61-1C24-44AD-BDE5-6829797E8DB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33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DBCA0-D4BD-400B-8AB9-4262DF9A403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27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DBCA0-D4BD-400B-8AB9-4262DF9A403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85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DBCA0-D4BD-400B-8AB9-4262DF9A403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03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DBCA0-D4BD-400B-8AB9-4262DF9A403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35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https://www.entrepreneur.com/encyclopedia/financial-projections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0DC61-1C24-44AD-BDE5-6829797E8DB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3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78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749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8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94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735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5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869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86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430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6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1B67B-EE34-9E40-A911-9DA141F6BB2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78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11/7/2019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65508-3053-3E45-B07A-286B8A4844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6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rsdd.com/mars-library/how-to-estimate-market-size-business-and-marketing-planning-for-startups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trepreneur.com/encyclopedia/financial-projection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rive.google.com/file/d/1dBTUGJ4IP0GWyJhCql-Ezvt-Om72kril/view?usp=sharing" TargetMode="External"/><Relationship Id="rId4" Type="http://schemas.openxmlformats.org/officeDocument/2006/relationships/hyperlink" Target="https://www.thebalancesmb.com/how-to-prepare-an-income-statement-393583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hebalancesmb.com/target-market-defined-1794389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861" y="3669992"/>
            <a:ext cx="5166785" cy="2585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38310" y="3928513"/>
            <a:ext cx="48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5487"/>
                </a:solidFill>
                <a:latin typeface="+mj-lt"/>
                <a:ea typeface="Myriad Pro" charset="0"/>
                <a:cs typeface="Myriad Pro" charset="0"/>
              </a:rPr>
              <a:t>*Name of the Business*</a:t>
            </a:r>
          </a:p>
        </p:txBody>
      </p:sp>
    </p:spTree>
    <p:extLst>
      <p:ext uri="{BB962C8B-B14F-4D97-AF65-F5344CB8AC3E}">
        <p14:creationId xmlns:p14="http://schemas.microsoft.com/office/powerpoint/2010/main" val="1427670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04798" y="636442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معلومات عن الشركة </a:t>
            </a:r>
          </a:p>
        </p:txBody>
      </p:sp>
      <p:sp>
        <p:nvSpPr>
          <p:cNvPr id="7" name="Rectangle 6"/>
          <p:cNvSpPr/>
          <p:nvPr/>
        </p:nvSpPr>
        <p:spPr>
          <a:xfrm>
            <a:off x="8563550" y="2023950"/>
            <a:ext cx="201168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39" y="2366008"/>
            <a:ext cx="9043855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•"/>
            </a:pPr>
            <a:r>
              <a:rPr lang="ar-JO" dirty="0"/>
              <a:t>اسم الشركة</a:t>
            </a:r>
            <a:r>
              <a:rPr lang="en-US" dirty="0"/>
              <a:t>.</a:t>
            </a:r>
            <a:br>
              <a:rPr lang="ar-JO" dirty="0"/>
            </a:b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•"/>
            </a:pPr>
            <a:r>
              <a:rPr lang="ar-JO" dirty="0"/>
              <a:t>العلامة الدعائية (إن وجدت)</a:t>
            </a:r>
            <a:r>
              <a:rPr lang="en-US" dirty="0"/>
              <a:t>.</a:t>
            </a:r>
            <a:endParaRPr lang="ar-JO" dirty="0"/>
          </a:p>
          <a:p>
            <a:pPr lvl="0" algn="r" rtl="1">
              <a:spcBef>
                <a:spcPts val="1080"/>
              </a:spcBef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•"/>
            </a:pPr>
            <a:r>
              <a:rPr lang="ar-JO" dirty="0">
                <a:latin typeface="Arial"/>
                <a:cs typeface="Arial"/>
              </a:rPr>
              <a:t>شعار الشركة </a:t>
            </a:r>
            <a:r>
              <a:rPr lang="ar-JO" dirty="0"/>
              <a:t>(إن وجد)</a:t>
            </a:r>
            <a:r>
              <a:rPr lang="en-US" dirty="0"/>
              <a:t>.</a:t>
            </a:r>
            <a:endParaRPr lang="ar-JO" dirty="0"/>
          </a:p>
        </p:txBody>
      </p:sp>
      <p:sp>
        <p:nvSpPr>
          <p:cNvPr id="6" name="TextBox 5"/>
          <p:cNvSpPr txBox="1"/>
          <p:nvPr/>
        </p:nvSpPr>
        <p:spPr>
          <a:xfrm>
            <a:off x="6305347" y="1439176"/>
            <a:ext cx="4322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005487"/>
                </a:solidFill>
                <a:latin typeface="+mj-lt"/>
              </a:rPr>
              <a:t>العلامة التجارية </a:t>
            </a:r>
          </a:p>
        </p:txBody>
      </p:sp>
    </p:spTree>
    <p:extLst>
      <p:ext uri="{BB962C8B-B14F-4D97-AF65-F5344CB8AC3E}">
        <p14:creationId xmlns:p14="http://schemas.microsoft.com/office/powerpoint/2010/main" val="3342474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Company Info</a:t>
            </a:r>
          </a:p>
        </p:txBody>
      </p:sp>
      <p:sp>
        <p:nvSpPr>
          <p:cNvPr id="7" name="Rectangle 6"/>
          <p:cNvSpPr/>
          <p:nvPr/>
        </p:nvSpPr>
        <p:spPr>
          <a:xfrm>
            <a:off x="1778000" y="1836227"/>
            <a:ext cx="347980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136338"/>
            <a:ext cx="90438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j-lt"/>
              </a:rPr>
              <a:t>Provide us with an opportunity to get ready for the presentation in a short and memorable way.  </a:t>
            </a:r>
          </a:p>
          <a:p>
            <a:endParaRPr lang="en-US" dirty="0"/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Briefly describe your company. (goal, objective, inspiration). </a:t>
            </a:r>
            <a:r>
              <a:rPr lang="en-US" dirty="0">
                <a:latin typeface="+mj-lt"/>
              </a:rPr>
              <a:t>Consider “We are X for Y” </a:t>
            </a:r>
          </a:p>
          <a:p>
            <a:r>
              <a:rPr lang="en-US" dirty="0">
                <a:latin typeface="+mj-lt"/>
              </a:rPr>
              <a:t>    </a:t>
            </a:r>
            <a:r>
              <a:rPr lang="en-US" i="1" dirty="0">
                <a:latin typeface="+mj-lt"/>
              </a:rPr>
              <a:t>“We are </a:t>
            </a:r>
            <a:r>
              <a:rPr lang="en-US" i="1" dirty="0" err="1">
                <a:latin typeface="+mj-lt"/>
              </a:rPr>
              <a:t>AirBNB</a:t>
            </a:r>
            <a:r>
              <a:rPr lang="en-US" i="1" dirty="0">
                <a:latin typeface="+mj-lt"/>
              </a:rPr>
              <a:t> for Event Spaces”, “We are the Starbucks for Frozen Yoghurt</a:t>
            </a:r>
            <a:r>
              <a:rPr lang="en-US" i="1" dirty="0"/>
              <a:t>” </a:t>
            </a:r>
            <a:endParaRPr lang="en-US" dirty="0"/>
          </a:p>
          <a:p>
            <a:pPr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What is the Market Need?</a:t>
            </a:r>
          </a:p>
          <a:p>
            <a:pPr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How do you solve that need? </a:t>
            </a:r>
          </a:p>
          <a:p>
            <a:pPr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is your Value Proposition?</a:t>
            </a:r>
          </a:p>
          <a:p>
            <a:pPr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Is your project launched/under development?</a:t>
            </a:r>
          </a:p>
          <a:p>
            <a:pPr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2731" y="1269736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General Information</a:t>
            </a:r>
          </a:p>
        </p:txBody>
      </p:sp>
    </p:spTree>
    <p:extLst>
      <p:ext uri="{BB962C8B-B14F-4D97-AF65-F5344CB8AC3E}">
        <p14:creationId xmlns:p14="http://schemas.microsoft.com/office/powerpoint/2010/main" val="985609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معلومات عن الشركة </a:t>
            </a:r>
          </a:p>
        </p:txBody>
      </p:sp>
      <p:sp>
        <p:nvSpPr>
          <p:cNvPr id="7" name="Rectangle 6"/>
          <p:cNvSpPr/>
          <p:nvPr/>
        </p:nvSpPr>
        <p:spPr>
          <a:xfrm>
            <a:off x="8433617" y="1836227"/>
            <a:ext cx="201168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136338"/>
            <a:ext cx="90438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pa-Arab-PK" dirty="0"/>
              <a:t>حاول جذب انتباه المستمعين بطريقة لافتة وبوقت موجز.</a:t>
            </a:r>
            <a:endParaRPr lang="en-US" dirty="0"/>
          </a:p>
          <a:p>
            <a:pPr algn="r" rtl="1">
              <a:buClr>
                <a:schemeClr val="accent1"/>
              </a:buClr>
              <a:buSzPts val="2760"/>
            </a:pPr>
            <a:endParaRPr lang="pa-Arab-PK" dirty="0"/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وصف موجز عن الشركة، </a:t>
            </a:r>
            <a:r>
              <a:rPr lang="en-US" dirty="0">
                <a:solidFill>
                  <a:srgbClr val="262626"/>
                </a:solidFill>
                <a:latin typeface="+mj-lt"/>
                <a:sym typeface="Garamond"/>
              </a:rPr>
              <a:t>)</a:t>
            </a:r>
            <a:r>
              <a:rPr lang="ar-JO" dirty="0"/>
              <a:t>الهدف، الغرض، من اين الفكرة موحاة) نحن شركة</a:t>
            </a:r>
            <a:r>
              <a:rPr lang="ar-JO" u="sng" dirty="0"/>
              <a:t> </a:t>
            </a:r>
            <a:r>
              <a:rPr lang="en-US" u="sng" dirty="0"/>
              <a:t>“</a:t>
            </a:r>
            <a:r>
              <a:rPr lang="ar-JO" u="sng" dirty="0"/>
              <a:t>اسم الشركة</a:t>
            </a:r>
            <a:r>
              <a:rPr lang="en-US" dirty="0"/>
              <a:t>”</a:t>
            </a:r>
            <a:r>
              <a:rPr lang="ar-JO" dirty="0"/>
              <a:t> لـ"</a:t>
            </a:r>
            <a:r>
              <a:rPr lang="ar-JO" u="sng" dirty="0"/>
              <a:t>الخدمة المقدمة</a:t>
            </a:r>
            <a:r>
              <a:rPr lang="ar-JO" dirty="0"/>
              <a:t>"</a:t>
            </a:r>
            <a:r>
              <a:rPr lang="en-US" dirty="0">
                <a:latin typeface="+mj-lt"/>
              </a:rPr>
              <a:t> </a:t>
            </a:r>
          </a:p>
          <a:p>
            <a:pPr algn="r" rtl="1"/>
            <a:r>
              <a:rPr lang="en-US" dirty="0">
                <a:latin typeface="+mj-lt"/>
              </a:rPr>
              <a:t>    </a:t>
            </a:r>
            <a:r>
              <a:rPr lang="ar-JO" dirty="0"/>
              <a:t>"نحن</a:t>
            </a:r>
            <a:r>
              <a:rPr lang="en-US" dirty="0"/>
              <a:t> </a:t>
            </a:r>
            <a:r>
              <a:rPr lang="ar-JO" dirty="0"/>
              <a:t>شركة ستاربكس للبن المجمد“</a:t>
            </a:r>
            <a:r>
              <a:rPr lang="en-US" dirty="0"/>
              <a:t> ,</a:t>
            </a:r>
            <a:r>
              <a:rPr lang="ar-JO" dirty="0"/>
              <a:t>"نحن شركة </a:t>
            </a:r>
            <a:r>
              <a:rPr lang="en-US" dirty="0"/>
              <a:t> </a:t>
            </a:r>
            <a:r>
              <a:rPr lang="en-US" dirty="0" err="1"/>
              <a:t>AirBNB</a:t>
            </a:r>
            <a:r>
              <a:rPr lang="ar-JO" dirty="0"/>
              <a:t>لأماكن المناسبات“</a:t>
            </a:r>
            <a:r>
              <a:rPr lang="en-US" dirty="0"/>
              <a:t>.</a:t>
            </a:r>
          </a:p>
          <a:p>
            <a:pPr algn="r" rtl="1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هي احتياجات السوق؟</a:t>
            </a:r>
          </a:p>
          <a:p>
            <a:pPr algn="r" rtl="1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كيف ستقوم بتلبية احتياجات السوق؟</a:t>
            </a:r>
            <a:endParaRPr lang="pa-Arab-PK" dirty="0"/>
          </a:p>
          <a:p>
            <a:pPr algn="r" rtl="1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هي القيمة </a:t>
            </a:r>
            <a:r>
              <a:rPr lang="ar-JO" dirty="0">
                <a:solidFill>
                  <a:schemeClr val="tx2"/>
                </a:solidFill>
              </a:rPr>
              <a:t>المضافة</a:t>
            </a:r>
            <a:r>
              <a:rPr lang="pa-Arab-PK" dirty="0">
                <a:solidFill>
                  <a:schemeClr val="tx2"/>
                </a:solidFill>
              </a:rPr>
              <a:t> التي يقدمها منتجك/مشروعك</a:t>
            </a:r>
            <a:r>
              <a:rPr lang="ar-JO" dirty="0">
                <a:solidFill>
                  <a:schemeClr val="tx2"/>
                </a:solidFill>
              </a:rPr>
              <a:t> للسوق؟</a:t>
            </a:r>
            <a:endParaRPr lang="en-US" dirty="0">
              <a:solidFill>
                <a:schemeClr val="tx2"/>
              </a:solidFill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/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هل تم طرح المنتج بالسوق أم مازال تحت التطوير؟</a:t>
            </a:r>
          </a:p>
          <a:p>
            <a:pPr algn="r" rtl="1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9737" y="1269736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3200" dirty="0">
                <a:solidFill>
                  <a:srgbClr val="005487"/>
                </a:solidFill>
                <a:latin typeface="+mj-lt"/>
              </a:rPr>
              <a:t>معلومات عامة </a:t>
            </a:r>
          </a:p>
        </p:txBody>
      </p:sp>
    </p:spTree>
    <p:extLst>
      <p:ext uri="{BB962C8B-B14F-4D97-AF65-F5344CB8AC3E}">
        <p14:creationId xmlns:p14="http://schemas.microsoft.com/office/powerpoint/2010/main" val="3063230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912" y="1204822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The Team</a:t>
            </a:r>
            <a:endParaRPr lang="en-US" sz="3600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98040" y="1731213"/>
            <a:ext cx="15277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1997062"/>
            <a:ext cx="90438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Show what value each team member adds to the company </a:t>
            </a: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Add photos of each team member</a:t>
            </a:r>
          </a:p>
          <a:p>
            <a:pPr lvl="0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latin typeface="+mj-lt"/>
              </a:rPr>
              <a:t>Specify each role of the team members</a:t>
            </a:r>
          </a:p>
          <a:p>
            <a:pPr lvl="0">
              <a:buClr>
                <a:schemeClr val="accent1"/>
              </a:buClr>
              <a:buSzPts val="2760"/>
            </a:pPr>
            <a:endParaRPr lang="en-US" dirty="0">
              <a:latin typeface="+mj-lt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is the work experience of each team member?</a:t>
            </a:r>
          </a:p>
          <a:p>
            <a:pPr lvl="0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are the Educational backgrounds of each team member?</a:t>
            </a:r>
          </a:p>
          <a:p>
            <a:pPr lvl="0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sym typeface="Garamond"/>
              </a:rPr>
              <a:t>Add any other professional achievements by team members related to the project </a:t>
            </a:r>
            <a:endParaRPr lang="en-US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Company Info</a:t>
            </a:r>
          </a:p>
        </p:txBody>
      </p:sp>
    </p:spTree>
    <p:extLst>
      <p:ext uri="{BB962C8B-B14F-4D97-AF65-F5344CB8AC3E}">
        <p14:creationId xmlns:p14="http://schemas.microsoft.com/office/powerpoint/2010/main" val="1611679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67092" y="1204822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005487"/>
                </a:solidFill>
                <a:latin typeface="+mj-lt"/>
              </a:rPr>
              <a:t>فريق العمل </a:t>
            </a:r>
          </a:p>
        </p:txBody>
      </p:sp>
      <p:sp>
        <p:nvSpPr>
          <p:cNvPr id="7" name="Rectangle 6"/>
          <p:cNvSpPr/>
          <p:nvPr/>
        </p:nvSpPr>
        <p:spPr>
          <a:xfrm>
            <a:off x="9103188" y="1731213"/>
            <a:ext cx="15277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1997062"/>
            <a:ext cx="90438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pa-Arab-PK" dirty="0"/>
              <a:t>ا</a:t>
            </a:r>
            <a:r>
              <a:rPr lang="ar-JO" dirty="0"/>
              <a:t>ذكر القيمة التي يضيفها كل فرد على المشروع. </a:t>
            </a:r>
          </a:p>
          <a:p>
            <a:pPr lvl="0" algn="r" rtl="1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pa-Arab-PK" dirty="0"/>
              <a:t>ارف</a:t>
            </a:r>
            <a:r>
              <a:rPr lang="ar-JO" dirty="0"/>
              <a:t>ق صورة لكل فرد من الفريق.</a:t>
            </a:r>
            <a:endParaRPr lang="en-US" dirty="0">
              <a:solidFill>
                <a:srgbClr val="262626"/>
              </a:solidFill>
              <a:latin typeface="+mj-lt"/>
              <a:sym typeface="Garamond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accent5"/>
                </a:solidFill>
              </a:rPr>
              <a:t> </a:t>
            </a:r>
            <a:r>
              <a:rPr lang="pa-Arab-PK" dirty="0">
                <a:solidFill>
                  <a:schemeClr val="tx2"/>
                </a:solidFill>
              </a:rPr>
              <a:t>وضح</a:t>
            </a:r>
            <a:r>
              <a:rPr lang="ar-JO" dirty="0">
                <a:solidFill>
                  <a:schemeClr val="tx2"/>
                </a:solidFill>
              </a:rPr>
              <a:t> دور كل فرد من الفريق.</a:t>
            </a:r>
            <a:endParaRPr lang="en-US" dirty="0">
              <a:solidFill>
                <a:schemeClr val="tx2"/>
              </a:solidFill>
              <a:latin typeface="+mj-lt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latin typeface="+mj-lt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هي خبرة أفراد الفريق؟</a:t>
            </a:r>
            <a:endParaRPr lang="en-US" dirty="0">
              <a:solidFill>
                <a:srgbClr val="262626"/>
              </a:solidFill>
              <a:latin typeface="+mj-lt"/>
              <a:sym typeface="Garamond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sym typeface="Garamond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هي الخلفيات التعليمية لأفراد الفريق؟</a:t>
            </a:r>
          </a:p>
          <a:p>
            <a:pPr rtl="1"/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أضف أي انجازات شخصية لأفراد الفريق تخص المشروع.</a:t>
            </a: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معلومات عن الشركة </a:t>
            </a:r>
          </a:p>
        </p:txBody>
      </p:sp>
    </p:spTree>
    <p:extLst>
      <p:ext uri="{BB962C8B-B14F-4D97-AF65-F5344CB8AC3E}">
        <p14:creationId xmlns:p14="http://schemas.microsoft.com/office/powerpoint/2010/main" val="1885939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0818" y="112877"/>
            <a:ext cx="4610363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005487"/>
                </a:solidFill>
              </a:rPr>
              <a:t>Achievements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C8E0D1-56EC-46AA-B7C6-005FA162CA20}"/>
              </a:ext>
            </a:extLst>
          </p:cNvPr>
          <p:cNvSpPr/>
          <p:nvPr/>
        </p:nvSpPr>
        <p:spPr>
          <a:xfrm>
            <a:off x="666355" y="2159016"/>
            <a:ext cx="10859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Add in any achievements (e.g. July 2015 – Won Second Place in MENA Pitch Competition)</a:t>
            </a: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Number of viewers, users, and/or customers</a:t>
            </a:r>
          </a:p>
          <a:p>
            <a:pPr lvl="0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latin typeface="+mj-lt"/>
              </a:rPr>
              <a:t>Growth of engagement or revenue weekly, monthly etc. </a:t>
            </a:r>
          </a:p>
          <a:p>
            <a:pPr lvl="0">
              <a:buClr>
                <a:schemeClr val="accent1"/>
              </a:buClr>
              <a:buSzPts val="2760"/>
            </a:pPr>
            <a:endParaRPr lang="en-US" dirty="0">
              <a:latin typeface="+mj-lt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The achievements you list on your timeline should be related to your product or company, your personal achievements should go on the ‘Team’ slide</a:t>
            </a:r>
          </a:p>
          <a:p>
            <a:pPr lvl="0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0839FF-451A-424A-911F-559A4165A1FF}"/>
              </a:ext>
            </a:extLst>
          </p:cNvPr>
          <p:cNvSpPr txBox="1"/>
          <p:nvPr/>
        </p:nvSpPr>
        <p:spPr>
          <a:xfrm>
            <a:off x="-544259" y="137745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Achievements</a:t>
            </a:r>
            <a:endParaRPr lang="en-US" sz="3600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67495F-C4A2-4C05-8198-682C5663BF20}"/>
              </a:ext>
            </a:extLst>
          </p:cNvPr>
          <p:cNvSpPr/>
          <p:nvPr/>
        </p:nvSpPr>
        <p:spPr>
          <a:xfrm>
            <a:off x="724641" y="1962226"/>
            <a:ext cx="237744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416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0818" y="457648"/>
            <a:ext cx="4610363" cy="1325563"/>
          </a:xfrm>
        </p:spPr>
        <p:txBody>
          <a:bodyPr>
            <a:norm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  <a:latin typeface="+mn-lt"/>
              </a:rPr>
              <a:t>الإنجازات </a:t>
            </a:r>
            <a:br>
              <a:rPr lang="ar-JO" sz="3600" dirty="0">
                <a:solidFill>
                  <a:srgbClr val="005487"/>
                </a:solidFill>
                <a:latin typeface="+mn-lt"/>
              </a:rPr>
            </a:br>
            <a:endParaRPr lang="en-US" sz="3600" dirty="0">
              <a:solidFill>
                <a:srgbClr val="005487"/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C8E0D1-56EC-46AA-B7C6-005FA162CA20}"/>
              </a:ext>
            </a:extLst>
          </p:cNvPr>
          <p:cNvSpPr/>
          <p:nvPr/>
        </p:nvSpPr>
        <p:spPr>
          <a:xfrm>
            <a:off x="666355" y="2159016"/>
            <a:ext cx="108592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أذكر </a:t>
            </a:r>
            <a:r>
              <a:rPr lang="pa-Arab-PK" dirty="0"/>
              <a:t>إ</a:t>
            </a:r>
            <a:r>
              <a:rPr lang="ar-JO" dirty="0" err="1"/>
              <a:t>نجازات</a:t>
            </a:r>
            <a:r>
              <a:rPr lang="ar-JO" dirty="0"/>
              <a:t> المشروع ان وجد، (مثال: تموز ٢٠١٥ - حصلنا على المركز الثاني في مسابقة</a:t>
            </a:r>
            <a:r>
              <a:rPr lang="en-US" dirty="0"/>
              <a:t>MENA Pitch </a:t>
            </a:r>
            <a:r>
              <a:rPr lang="ar-JO" dirty="0"/>
              <a:t> </a:t>
            </a:r>
            <a:r>
              <a:rPr lang="en-US" dirty="0"/>
              <a:t>(</a:t>
            </a:r>
          </a:p>
          <a:p>
            <a:pPr lvl="0" algn="r" rtl="1"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عدد المتابعين، أو المستخدمين، أو الزبائن.</a:t>
            </a:r>
          </a:p>
          <a:p>
            <a:pPr algn="r" rtl="1">
              <a:buClr>
                <a:schemeClr val="accent1"/>
              </a:buClr>
              <a:buSzPts val="2760"/>
            </a:pPr>
            <a:endParaRPr lang="en-US" dirty="0"/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مراحل نمو</a:t>
            </a:r>
            <a:r>
              <a:rPr lang="pa-Arab-PK" dirty="0"/>
              <a:t> </a:t>
            </a:r>
            <a:r>
              <a:rPr lang="ar-JO" dirty="0"/>
              <a:t>المشاركة أو المتابعة أو الإيراد</a:t>
            </a:r>
            <a:r>
              <a:rPr lang="en-US" dirty="0"/>
              <a:t> </a:t>
            </a:r>
            <a:r>
              <a:rPr lang="ar-JO" dirty="0"/>
              <a:t>الاسبوعي، الشهري ..</a:t>
            </a:r>
            <a:r>
              <a:rPr lang="en-US" dirty="0">
                <a:latin typeface="+mj-lt"/>
              </a:rPr>
              <a:t> </a:t>
            </a:r>
          </a:p>
          <a:p>
            <a:pPr lvl="0" algn="r" rtl="1">
              <a:buClr>
                <a:schemeClr val="accent1"/>
              </a:buClr>
              <a:buSzPts val="2760"/>
            </a:pPr>
            <a:endParaRPr lang="en-US" dirty="0">
              <a:latin typeface="+mj-lt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الإنجازات المذكورة في الفترة الزمنية، يجب أن يكون لها علاقة بالمشروع، أي انجازات شخصية يجب أن توضع تحت قسم " فريق العمل “</a:t>
            </a:r>
            <a:r>
              <a:rPr lang="en-US" dirty="0"/>
              <a:t>.</a:t>
            </a:r>
            <a:endParaRPr lang="ar-JO" dirty="0"/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0839FF-451A-424A-911F-559A4165A1FF}"/>
              </a:ext>
            </a:extLst>
          </p:cNvPr>
          <p:cNvSpPr txBox="1"/>
          <p:nvPr/>
        </p:nvSpPr>
        <p:spPr>
          <a:xfrm>
            <a:off x="6621049" y="137745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005487"/>
                </a:solidFill>
                <a:latin typeface="+mj-lt"/>
              </a:rPr>
              <a:t>الإنجازات</a:t>
            </a:r>
            <a:r>
              <a:rPr lang="ar-JO" sz="2400" dirty="0"/>
              <a:t> 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67495F-C4A2-4C05-8198-682C5663BF20}"/>
              </a:ext>
            </a:extLst>
          </p:cNvPr>
          <p:cNvSpPr/>
          <p:nvPr/>
        </p:nvSpPr>
        <p:spPr>
          <a:xfrm>
            <a:off x="10003553" y="1962226"/>
            <a:ext cx="137160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695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88112" y="828753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  <a:ea typeface="Myriad Pro Light" charset="0"/>
                <a:cs typeface="Myriad Pro Light" charset="0"/>
              </a:rPr>
              <a:t>Outline of the Pitch Deck</a:t>
            </a:r>
            <a:endParaRPr lang="en-US" sz="3600" dirty="0">
              <a:solidFill>
                <a:schemeClr val="accent5">
                  <a:lumMod val="75000"/>
                </a:schemeClr>
              </a:solidFill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10234" y="1493606"/>
            <a:ext cx="420624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170"/>
          <p:cNvSpPr/>
          <p:nvPr/>
        </p:nvSpPr>
        <p:spPr>
          <a:xfrm>
            <a:off x="1310235" y="1924248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Overview of the Company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8" name="Shape 171"/>
          <p:cNvSpPr/>
          <p:nvPr/>
        </p:nvSpPr>
        <p:spPr>
          <a:xfrm>
            <a:off x="3827449" y="1916561"/>
            <a:ext cx="2173910" cy="1272507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Founders &amp; Team Members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0" name="Shape 172"/>
          <p:cNvSpPr/>
          <p:nvPr/>
        </p:nvSpPr>
        <p:spPr>
          <a:xfrm>
            <a:off x="6443477" y="1917274"/>
            <a:ext cx="2193674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Problem/Need 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1" name="Shape 173"/>
          <p:cNvSpPr/>
          <p:nvPr/>
        </p:nvSpPr>
        <p:spPr>
          <a:xfrm>
            <a:off x="9079268" y="1910304"/>
            <a:ext cx="2114622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Solution/Idea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2" name="Shape 174"/>
          <p:cNvSpPr/>
          <p:nvPr/>
        </p:nvSpPr>
        <p:spPr>
          <a:xfrm>
            <a:off x="6516114" y="3468169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b="1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SWOT Analysis</a:t>
            </a:r>
          </a:p>
        </p:txBody>
      </p:sp>
      <p:sp>
        <p:nvSpPr>
          <p:cNvPr id="13" name="Shape 175"/>
          <p:cNvSpPr/>
          <p:nvPr/>
        </p:nvSpPr>
        <p:spPr>
          <a:xfrm>
            <a:off x="3931665" y="3471656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b="1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Marketing Strategy/Plan</a:t>
            </a:r>
          </a:p>
        </p:txBody>
      </p:sp>
      <p:sp>
        <p:nvSpPr>
          <p:cNvPr id="14" name="Shape 176"/>
          <p:cNvSpPr/>
          <p:nvPr/>
        </p:nvSpPr>
        <p:spPr>
          <a:xfrm>
            <a:off x="1347216" y="3471452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Growth Strategy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5" name="Shape 177"/>
          <p:cNvSpPr/>
          <p:nvPr/>
        </p:nvSpPr>
        <p:spPr>
          <a:xfrm>
            <a:off x="1351698" y="5018657"/>
            <a:ext cx="2075096" cy="1269213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Project Timeline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6" name="Shape 178"/>
          <p:cNvSpPr/>
          <p:nvPr/>
        </p:nvSpPr>
        <p:spPr>
          <a:xfrm>
            <a:off x="9100562" y="3464684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Market Opportunity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7" name="Shape 179"/>
          <p:cNvSpPr/>
          <p:nvPr/>
        </p:nvSpPr>
        <p:spPr>
          <a:xfrm>
            <a:off x="3934653" y="50190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Business Model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8" name="Shape 180"/>
          <p:cNvSpPr/>
          <p:nvPr/>
        </p:nvSpPr>
        <p:spPr>
          <a:xfrm>
            <a:off x="6517608" y="50190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Financials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9" name="Shape 181"/>
          <p:cNvSpPr/>
          <p:nvPr/>
        </p:nvSpPr>
        <p:spPr>
          <a:xfrm>
            <a:off x="9100562" y="50190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bg1"/>
                </a:solidFill>
                <a:latin typeface="Calibri "/>
                <a:ea typeface="Garamond"/>
                <a:cs typeface="Garamond"/>
                <a:sym typeface="Garamond"/>
              </a:rPr>
              <a:t>The Ask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20" name="Shape 182"/>
          <p:cNvSpPr/>
          <p:nvPr/>
        </p:nvSpPr>
        <p:spPr>
          <a:xfrm>
            <a:off x="3364714" y="2335356"/>
            <a:ext cx="45720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1" name="Shape 183"/>
          <p:cNvSpPr/>
          <p:nvPr/>
        </p:nvSpPr>
        <p:spPr>
          <a:xfrm>
            <a:off x="5984053" y="2349004"/>
            <a:ext cx="45720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2" name="Shape 184"/>
          <p:cNvSpPr/>
          <p:nvPr/>
        </p:nvSpPr>
        <p:spPr>
          <a:xfrm>
            <a:off x="8629771" y="2375546"/>
            <a:ext cx="45720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" name="Shape 185"/>
          <p:cNvSpPr/>
          <p:nvPr/>
        </p:nvSpPr>
        <p:spPr>
          <a:xfrm rot="5400000">
            <a:off x="10008582" y="3218018"/>
            <a:ext cx="36576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4" name="Shape 186"/>
          <p:cNvSpPr/>
          <p:nvPr/>
        </p:nvSpPr>
        <p:spPr>
          <a:xfrm rot="10800000">
            <a:off x="8541022" y="4081978"/>
            <a:ext cx="54864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5" name="Shape 187"/>
          <p:cNvSpPr/>
          <p:nvPr/>
        </p:nvSpPr>
        <p:spPr>
          <a:xfrm rot="10800000">
            <a:off x="5975600" y="4102893"/>
            <a:ext cx="512064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" name="Shape 188"/>
          <p:cNvSpPr/>
          <p:nvPr/>
        </p:nvSpPr>
        <p:spPr>
          <a:xfrm rot="10800000">
            <a:off x="3364891" y="4081978"/>
            <a:ext cx="54864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7" name="Shape 189"/>
          <p:cNvSpPr/>
          <p:nvPr/>
        </p:nvSpPr>
        <p:spPr>
          <a:xfrm rot="5400000">
            <a:off x="2118614" y="4694328"/>
            <a:ext cx="36576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8" name="Shape 190"/>
          <p:cNvSpPr/>
          <p:nvPr/>
        </p:nvSpPr>
        <p:spPr>
          <a:xfrm>
            <a:off x="3431252" y="5557172"/>
            <a:ext cx="54864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9" name="Shape 191"/>
          <p:cNvSpPr/>
          <p:nvPr/>
        </p:nvSpPr>
        <p:spPr>
          <a:xfrm>
            <a:off x="6004120" y="5557171"/>
            <a:ext cx="54864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0" name="Shape 192"/>
          <p:cNvSpPr/>
          <p:nvPr/>
        </p:nvSpPr>
        <p:spPr>
          <a:xfrm>
            <a:off x="8592393" y="5557170"/>
            <a:ext cx="54864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886613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309831" y="948673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3200" dirty="0">
                <a:solidFill>
                  <a:srgbClr val="2F5569"/>
                </a:solidFill>
                <a:latin typeface="+mj-lt"/>
              </a:rPr>
              <a:t>محتوى العرض التقديمي </a:t>
            </a:r>
          </a:p>
        </p:txBody>
      </p:sp>
      <p:sp>
        <p:nvSpPr>
          <p:cNvPr id="7" name="Rectangle 6"/>
          <p:cNvSpPr/>
          <p:nvPr/>
        </p:nvSpPr>
        <p:spPr>
          <a:xfrm>
            <a:off x="7666066" y="1493606"/>
            <a:ext cx="347472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170"/>
          <p:cNvSpPr/>
          <p:nvPr/>
        </p:nvSpPr>
        <p:spPr>
          <a:xfrm>
            <a:off x="1310235" y="1924248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rtl="1"/>
            <a:r>
              <a:rPr lang="ar-JO" b="1" dirty="0">
                <a:solidFill>
                  <a:schemeClr val="bg1"/>
                </a:solidFill>
              </a:rPr>
              <a:t>نظرة عامة عن الشركة </a:t>
            </a:r>
          </a:p>
        </p:txBody>
      </p:sp>
      <p:sp>
        <p:nvSpPr>
          <p:cNvPr id="8" name="Shape 171"/>
          <p:cNvSpPr/>
          <p:nvPr/>
        </p:nvSpPr>
        <p:spPr>
          <a:xfrm>
            <a:off x="3721741" y="1916561"/>
            <a:ext cx="2173910" cy="1272507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المؤسسين وأفراد الفريق </a:t>
            </a:r>
          </a:p>
        </p:txBody>
      </p:sp>
      <p:sp>
        <p:nvSpPr>
          <p:cNvPr id="10" name="Shape 172"/>
          <p:cNvSpPr/>
          <p:nvPr/>
        </p:nvSpPr>
        <p:spPr>
          <a:xfrm>
            <a:off x="6346157" y="1917274"/>
            <a:ext cx="2193674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المشكلة/احتياجات السوق </a:t>
            </a:r>
          </a:p>
        </p:txBody>
      </p:sp>
      <p:sp>
        <p:nvSpPr>
          <p:cNvPr id="11" name="Shape 173"/>
          <p:cNvSpPr/>
          <p:nvPr/>
        </p:nvSpPr>
        <p:spPr>
          <a:xfrm>
            <a:off x="9079268" y="1910304"/>
            <a:ext cx="2114622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الحل/الفكرة </a:t>
            </a:r>
          </a:p>
        </p:txBody>
      </p:sp>
      <p:sp>
        <p:nvSpPr>
          <p:cNvPr id="12" name="Shape 174"/>
          <p:cNvSpPr/>
          <p:nvPr/>
        </p:nvSpPr>
        <p:spPr>
          <a:xfrm>
            <a:off x="6453734" y="35707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تحليل </a:t>
            </a:r>
            <a:r>
              <a:rPr lang="en-US" b="1" dirty="0">
                <a:solidFill>
                  <a:schemeClr val="bg1"/>
                </a:solidFill>
              </a:rPr>
              <a:t>SWOT</a:t>
            </a:r>
            <a:endParaRPr lang="ar-JO" b="1" dirty="0">
              <a:solidFill>
                <a:schemeClr val="bg1"/>
              </a:solidFill>
            </a:endParaRPr>
          </a:p>
        </p:txBody>
      </p:sp>
      <p:sp>
        <p:nvSpPr>
          <p:cNvPr id="13" name="Shape 175"/>
          <p:cNvSpPr/>
          <p:nvPr/>
        </p:nvSpPr>
        <p:spPr>
          <a:xfrm>
            <a:off x="3811388" y="35707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الخطة التسويقية </a:t>
            </a:r>
          </a:p>
        </p:txBody>
      </p:sp>
      <p:sp>
        <p:nvSpPr>
          <p:cNvPr id="14" name="Shape 176"/>
          <p:cNvSpPr/>
          <p:nvPr/>
        </p:nvSpPr>
        <p:spPr>
          <a:xfrm>
            <a:off x="1347216" y="3543872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إستراتيجية النمو </a:t>
            </a:r>
          </a:p>
        </p:txBody>
      </p:sp>
      <p:sp>
        <p:nvSpPr>
          <p:cNvPr id="15" name="Shape 177"/>
          <p:cNvSpPr/>
          <p:nvPr/>
        </p:nvSpPr>
        <p:spPr>
          <a:xfrm>
            <a:off x="1351698" y="5018657"/>
            <a:ext cx="2075096" cy="1269213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الفترة الزمنية للمشروع</a:t>
            </a:r>
          </a:p>
        </p:txBody>
      </p:sp>
      <p:sp>
        <p:nvSpPr>
          <p:cNvPr id="16" name="Shape 178"/>
          <p:cNvSpPr/>
          <p:nvPr/>
        </p:nvSpPr>
        <p:spPr>
          <a:xfrm>
            <a:off x="9100562" y="3564787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الفرصة</a:t>
            </a:r>
            <a:r>
              <a:rPr lang="ar-JO" dirty="0"/>
              <a:t> </a:t>
            </a:r>
          </a:p>
        </p:txBody>
      </p:sp>
      <p:sp>
        <p:nvSpPr>
          <p:cNvPr id="17" name="Shape 179"/>
          <p:cNvSpPr/>
          <p:nvPr/>
        </p:nvSpPr>
        <p:spPr>
          <a:xfrm>
            <a:off x="3811388" y="50190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ar-JO" b="1" dirty="0">
                <a:solidFill>
                  <a:schemeClr val="bg1"/>
                </a:solidFill>
              </a:rPr>
              <a:t>نموذج العمل</a:t>
            </a:r>
            <a:endParaRPr sz="1800" b="1" i="0" u="none" strike="noStrike" cap="none" dirty="0">
              <a:solidFill>
                <a:schemeClr val="bg1"/>
              </a:solidFill>
              <a:latin typeface="Calibri "/>
              <a:ea typeface="Garamond"/>
              <a:cs typeface="Garamond"/>
              <a:sym typeface="Garamond"/>
            </a:endParaRPr>
          </a:p>
        </p:txBody>
      </p:sp>
      <p:sp>
        <p:nvSpPr>
          <p:cNvPr id="18" name="Shape 180"/>
          <p:cNvSpPr/>
          <p:nvPr/>
        </p:nvSpPr>
        <p:spPr>
          <a:xfrm>
            <a:off x="6453734" y="50190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ar-JO" b="1" dirty="0">
                <a:solidFill>
                  <a:schemeClr val="bg1"/>
                </a:solidFill>
              </a:rPr>
              <a:t>الجوانب المالية </a:t>
            </a:r>
          </a:p>
        </p:txBody>
      </p:sp>
      <p:sp>
        <p:nvSpPr>
          <p:cNvPr id="19" name="Shape 181"/>
          <p:cNvSpPr/>
          <p:nvPr/>
        </p:nvSpPr>
        <p:spPr>
          <a:xfrm>
            <a:off x="9100562" y="5019065"/>
            <a:ext cx="2075096" cy="1264820"/>
          </a:xfrm>
          <a:prstGeom prst="roundRect">
            <a:avLst>
              <a:gd name="adj" fmla="val 16667"/>
            </a:avLst>
          </a:prstGeom>
          <a:solidFill>
            <a:srgbClr val="005487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1"/>
            <a:r>
              <a:rPr lang="ar-JO" b="1" dirty="0">
                <a:solidFill>
                  <a:schemeClr val="bg1"/>
                </a:solidFill>
              </a:rPr>
              <a:t>طلب التمويل </a:t>
            </a:r>
          </a:p>
        </p:txBody>
      </p:sp>
      <p:sp>
        <p:nvSpPr>
          <p:cNvPr id="20" name="Shape 182"/>
          <p:cNvSpPr/>
          <p:nvPr/>
        </p:nvSpPr>
        <p:spPr>
          <a:xfrm>
            <a:off x="3385331" y="2335356"/>
            <a:ext cx="386714" cy="2714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1" name="Shape 183"/>
          <p:cNvSpPr/>
          <p:nvPr/>
        </p:nvSpPr>
        <p:spPr>
          <a:xfrm>
            <a:off x="5895651" y="2349004"/>
            <a:ext cx="465753" cy="30651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2" name="Shape 184"/>
          <p:cNvSpPr/>
          <p:nvPr/>
        </p:nvSpPr>
        <p:spPr>
          <a:xfrm>
            <a:off x="8539831" y="2375545"/>
            <a:ext cx="560731" cy="27997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" name="Shape 185"/>
          <p:cNvSpPr/>
          <p:nvPr/>
        </p:nvSpPr>
        <p:spPr>
          <a:xfrm rot="5400000">
            <a:off x="9973852" y="3252748"/>
            <a:ext cx="435220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4" name="Shape 186"/>
          <p:cNvSpPr/>
          <p:nvPr/>
        </p:nvSpPr>
        <p:spPr>
          <a:xfrm rot="10800000">
            <a:off x="8513976" y="4102891"/>
            <a:ext cx="575685" cy="27384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5" name="Shape 187"/>
          <p:cNvSpPr/>
          <p:nvPr/>
        </p:nvSpPr>
        <p:spPr>
          <a:xfrm rot="10800000">
            <a:off x="5882001" y="4102893"/>
            <a:ext cx="575683" cy="25051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" name="Shape 188"/>
          <p:cNvSpPr/>
          <p:nvPr/>
        </p:nvSpPr>
        <p:spPr>
          <a:xfrm rot="10800000">
            <a:off x="3385330" y="4081978"/>
            <a:ext cx="438261" cy="2714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7" name="Shape 189"/>
          <p:cNvSpPr/>
          <p:nvPr/>
        </p:nvSpPr>
        <p:spPr>
          <a:xfrm rot="5400000">
            <a:off x="2117678" y="4755225"/>
            <a:ext cx="367633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8" name="Shape 190"/>
          <p:cNvSpPr/>
          <p:nvPr/>
        </p:nvSpPr>
        <p:spPr>
          <a:xfrm>
            <a:off x="3445387" y="5557171"/>
            <a:ext cx="392378" cy="27997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9" name="Shape 191"/>
          <p:cNvSpPr/>
          <p:nvPr/>
        </p:nvSpPr>
        <p:spPr>
          <a:xfrm>
            <a:off x="5899190" y="5586627"/>
            <a:ext cx="575684" cy="25051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0" name="Shape 192"/>
          <p:cNvSpPr/>
          <p:nvPr/>
        </p:nvSpPr>
        <p:spPr>
          <a:xfrm>
            <a:off x="8547423" y="5557170"/>
            <a:ext cx="560833" cy="2799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481477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68630" y="1547905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Opportunity</a:t>
            </a:r>
            <a:endParaRPr lang="en-US" sz="3600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1400537" y="2107109"/>
            <a:ext cx="1921397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400537" y="2512745"/>
            <a:ext cx="9043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is the true problem/need/market gap you are solving or filling? And for whom?</a:t>
            </a:r>
          </a:p>
          <a:p>
            <a:pPr lvl="0">
              <a:buClr>
                <a:schemeClr val="accent1"/>
              </a:buClr>
              <a:buSzPts val="2760"/>
            </a:pPr>
            <a:r>
              <a:rPr lang="en-US" sz="1600" i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(State a question that is to the point, containing the need, and the user)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Business Info</a:t>
            </a:r>
          </a:p>
        </p:txBody>
      </p:sp>
    </p:spTree>
    <p:extLst>
      <p:ext uri="{BB962C8B-B14F-4D97-AF65-F5344CB8AC3E}">
        <p14:creationId xmlns:p14="http://schemas.microsoft.com/office/powerpoint/2010/main" val="1270602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861" y="3669992"/>
            <a:ext cx="5166785" cy="25852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38310" y="3928513"/>
            <a:ext cx="4830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1A0C5"/>
                </a:solidFill>
                <a:latin typeface="+mj-lt"/>
              </a:rPr>
              <a:t>* </a:t>
            </a:r>
            <a:r>
              <a:rPr lang="ar-JO" sz="2400" dirty="0">
                <a:solidFill>
                  <a:srgbClr val="01A0C5"/>
                </a:solidFill>
                <a:latin typeface="+mj-lt"/>
              </a:rPr>
              <a:t>اسم الشركة</a:t>
            </a:r>
            <a:r>
              <a:rPr lang="en-US" sz="2400" dirty="0">
                <a:solidFill>
                  <a:srgbClr val="01A0C5"/>
                </a:solidFill>
                <a:latin typeface="+mj-lt"/>
              </a:rPr>
              <a:t> *</a:t>
            </a:r>
            <a:r>
              <a:rPr lang="ar-JO" sz="3600" dirty="0"/>
              <a:t> </a:t>
            </a:r>
          </a:p>
          <a:p>
            <a:pPr algn="ctr"/>
            <a:endParaRPr lang="en-US" sz="2400" dirty="0">
              <a:solidFill>
                <a:srgbClr val="005487"/>
              </a:solidFill>
              <a:latin typeface="+mj-lt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8478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428814" y="1547905"/>
            <a:ext cx="128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3200" dirty="0">
                <a:solidFill>
                  <a:srgbClr val="005487"/>
                </a:solidFill>
              </a:rPr>
              <a:t>الفرصة 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9630128" y="2107109"/>
            <a:ext cx="100584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98039" y="2512745"/>
            <a:ext cx="90438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هي المشكلة / الحاجة التي ستقوم بحلها</a:t>
            </a:r>
            <a:r>
              <a:rPr lang="en-US" dirty="0"/>
              <a:t> </a:t>
            </a:r>
            <a:r>
              <a:rPr lang="ar-JO" dirty="0"/>
              <a:t>أو تلبيتها؟ و لمن؟</a:t>
            </a:r>
          </a:p>
          <a:p>
            <a:pPr algn="r" rtl="1"/>
            <a:r>
              <a:rPr lang="en-US" i="1" dirty="0"/>
              <a:t>)</a:t>
            </a:r>
            <a:r>
              <a:rPr lang="ar-JO" i="1" dirty="0"/>
              <a:t>استعن بسؤال واضح ومحدد يبين حاجة السوق الحالية والمستخدم</a:t>
            </a:r>
            <a:r>
              <a:rPr lang="en-US" i="1" dirty="0"/>
              <a:t>(</a:t>
            </a:r>
            <a:endParaRPr lang="ar-JO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b="1" dirty="0">
                <a:solidFill>
                  <a:srgbClr val="005487"/>
                </a:solidFill>
                <a:latin typeface="+mj-lt"/>
                <a:ea typeface="Myriad Pro Light" charset="0"/>
              </a:rPr>
              <a:t>معلومات عن العمل</a:t>
            </a:r>
            <a:endParaRPr lang="en-US" sz="3600" b="1" dirty="0">
              <a:solidFill>
                <a:srgbClr val="005487"/>
              </a:solidFill>
              <a:latin typeface="+mj-lt"/>
              <a:ea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182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5851" y="141213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Solution / Idea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8040" y="1970338"/>
            <a:ext cx="23659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297142"/>
            <a:ext cx="9043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Briefly describe how you are addressing the problem/ solving the customers pain &amp; show us your product value.</a:t>
            </a: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is your unique value </a:t>
            </a:r>
            <a:r>
              <a:rPr lang="en-US" dirty="0">
                <a:solidFill>
                  <a:srgbClr val="262626"/>
                </a:solidFill>
                <a:latin typeface="+mj-lt"/>
                <a:sym typeface="Garamond"/>
              </a:rPr>
              <a:t>proposition (Value Proposition: defines the benefits your company’s products and services offer to the customer and expresses the essence of your business in a way that compels the customer to buy)</a:t>
            </a:r>
            <a:endParaRPr lang="en-US" dirty="0">
              <a:solidFill>
                <a:srgbClr val="262626"/>
              </a:solidFill>
              <a:latin typeface="+mj-lt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Business Info</a:t>
            </a:r>
          </a:p>
        </p:txBody>
      </p:sp>
    </p:spTree>
    <p:extLst>
      <p:ext uri="{BB962C8B-B14F-4D97-AF65-F5344CB8AC3E}">
        <p14:creationId xmlns:p14="http://schemas.microsoft.com/office/powerpoint/2010/main" val="9925629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17333" y="141213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387AA1"/>
                </a:solidFill>
              </a:rPr>
              <a:t>الحل/ الفكرة </a:t>
            </a:r>
          </a:p>
        </p:txBody>
      </p:sp>
      <p:sp>
        <p:nvSpPr>
          <p:cNvPr id="7" name="Rectangle 6"/>
          <p:cNvSpPr/>
          <p:nvPr/>
        </p:nvSpPr>
        <p:spPr>
          <a:xfrm>
            <a:off x="8758410" y="1970338"/>
            <a:ext cx="182880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297142"/>
            <a:ext cx="90438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وضح كيف تقوم شركتك بمعالجة المشاكل التي </a:t>
            </a:r>
            <a:r>
              <a:rPr lang="ar-JO" dirty="0" err="1"/>
              <a:t>يو</a:t>
            </a:r>
            <a:r>
              <a:rPr lang="pa-Arab-PK" dirty="0"/>
              <a:t>ا</a:t>
            </a:r>
            <a:r>
              <a:rPr lang="ar-JO" dirty="0" err="1"/>
              <a:t>جهها</a:t>
            </a:r>
            <a:r>
              <a:rPr lang="ar-JO" dirty="0"/>
              <a:t> العملاء، ووضح خصائص منتجك.</a:t>
            </a:r>
            <a:endParaRPr lang="en-US" dirty="0">
              <a:solidFill>
                <a:srgbClr val="262626"/>
              </a:solidFill>
              <a:latin typeface="+mj-lt"/>
              <a:sym typeface="Garamond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sym typeface="Garamond"/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pa-Arab-PK" dirty="0"/>
              <a:t>ا</a:t>
            </a:r>
            <a:r>
              <a:rPr lang="ar-JO" dirty="0"/>
              <a:t>ذكر الخصائص التي تميز الحل الذي تقدمه عن باقي الحلول  (هذه الخصائص توضح القيمة المضافة للسوق والمستخدم)</a:t>
            </a:r>
            <a:r>
              <a:rPr lang="en-US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b="1" dirty="0">
                <a:solidFill>
                  <a:srgbClr val="005487"/>
                </a:solidFill>
                <a:ea typeface="Myriad Pro Light" charset="0"/>
              </a:rPr>
              <a:t>معلومات عن المشروع</a:t>
            </a:r>
            <a:endParaRPr lang="en-US" sz="3600" b="1" dirty="0">
              <a:solidFill>
                <a:srgbClr val="005487"/>
              </a:solidFill>
              <a:ea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601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61670" y="1257968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Demo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8040" y="1754073"/>
            <a:ext cx="9435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113203"/>
            <a:ext cx="90438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IF you have any visuals that showcase your service/product, insert it in this slide. (Photos/video). </a:t>
            </a:r>
            <a:r>
              <a:rPr lang="en-US" sz="1400" i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Large files are not recommended.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Business Info</a:t>
            </a:r>
          </a:p>
        </p:txBody>
      </p:sp>
    </p:spTree>
    <p:extLst>
      <p:ext uri="{BB962C8B-B14F-4D97-AF65-F5344CB8AC3E}">
        <p14:creationId xmlns:p14="http://schemas.microsoft.com/office/powerpoint/2010/main" val="22421393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563725" y="1257968"/>
            <a:ext cx="1150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387AA1"/>
                </a:solidFill>
              </a:rPr>
              <a:t>عرض</a:t>
            </a:r>
            <a:endParaRPr lang="en-US" sz="3200" dirty="0">
              <a:solidFill>
                <a:srgbClr val="387AA1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02792" y="1754073"/>
            <a:ext cx="9435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127951"/>
            <a:ext cx="9043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قم بعرض أي صور أو مقاطع فيديو متوفرة عن المنتج الذي تقدمه</a:t>
            </a:r>
            <a:r>
              <a:rPr lang="en-US" dirty="0"/>
              <a:t>)</a:t>
            </a:r>
            <a:r>
              <a:rPr lang="en-US" sz="1400" i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</a:t>
            </a:r>
            <a:r>
              <a:rPr lang="ar-JO" sz="1400" i="1" dirty="0"/>
              <a:t>لا ينصح بالملفات ذات الحجم الكبير</a:t>
            </a:r>
            <a:r>
              <a:rPr lang="en-US" sz="1400" i="1" dirty="0"/>
              <a:t>.</a:t>
            </a:r>
            <a:r>
              <a:rPr lang="en-US" dirty="0"/>
              <a:t>(</a:t>
            </a:r>
            <a:r>
              <a:rPr lang="ar-JO" dirty="0"/>
              <a:t> </a:t>
            </a:r>
          </a:p>
          <a:p>
            <a:pPr lvl="0" algn="r" rtl="1">
              <a:buClr>
                <a:schemeClr val="accent1"/>
              </a:buClr>
              <a:buSzPts val="2760"/>
            </a:pPr>
            <a:r>
              <a:rPr lang="en-US" sz="1400" i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.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b="1" dirty="0">
                <a:solidFill>
                  <a:srgbClr val="005487"/>
                </a:solidFill>
                <a:ea typeface="Myriad Pro Light" charset="0"/>
              </a:rPr>
              <a:t>معلومات عن المشروع</a:t>
            </a:r>
            <a:endParaRPr lang="en-US" sz="3600" b="1" dirty="0">
              <a:solidFill>
                <a:srgbClr val="005487"/>
              </a:solidFill>
              <a:ea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72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66117" y="1375805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 Size</a:t>
            </a:r>
          </a:p>
        </p:txBody>
      </p:sp>
      <p:sp>
        <p:nvSpPr>
          <p:cNvPr id="7" name="Rectangle 6"/>
          <p:cNvSpPr/>
          <p:nvPr/>
        </p:nvSpPr>
        <p:spPr>
          <a:xfrm>
            <a:off x="1309912" y="1953390"/>
            <a:ext cx="187828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309912" y="2095540"/>
            <a:ext cx="9043855" cy="610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What’s your potential </a:t>
            </a: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  <a:hlinkClick r:id="rId2"/>
              </a:rPr>
              <a:t>Market Size</a:t>
            </a: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? 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i="1" dirty="0"/>
              <a:t>Total market size (#’s), size in $’s/JOD’s, your place/niche/segment</a:t>
            </a:r>
          </a:p>
          <a:p>
            <a:pPr lvl="0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How did you get the number?</a:t>
            </a:r>
          </a:p>
          <a:p>
            <a:pPr lv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Businesses can target other businesses as their customers, or they can target consumers.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Entrepreneurs often refer to this distinction as B2B (Business-to-business) or B2C (business-to-consumer) marketing. 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A careful analysis of all possible outlets for your technology and products will reveal the target markets that can be pursued most rapidly and with the highest return. 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It is important to understand customers very clearly, so that your company’s limited resources can be used most effectively to grow sales volume.</a:t>
            </a: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lvl="0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/>
          </a:p>
          <a:p>
            <a:r>
              <a:rPr lang="en-US" i="1" dirty="0"/>
              <a:t> </a:t>
            </a: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 Opportunity</a:t>
            </a:r>
          </a:p>
        </p:txBody>
      </p:sp>
    </p:spTree>
    <p:extLst>
      <p:ext uri="{BB962C8B-B14F-4D97-AF65-F5344CB8AC3E}">
        <p14:creationId xmlns:p14="http://schemas.microsoft.com/office/powerpoint/2010/main" val="12440789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663087" y="1375805"/>
            <a:ext cx="169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ar-JO" sz="3200" dirty="0">
                <a:solidFill>
                  <a:srgbClr val="387AA1"/>
                </a:solidFill>
              </a:rPr>
              <a:t>حجم السوق</a:t>
            </a:r>
          </a:p>
        </p:txBody>
      </p:sp>
      <p:sp>
        <p:nvSpPr>
          <p:cNvPr id="7" name="Rectangle 6"/>
          <p:cNvSpPr/>
          <p:nvPr/>
        </p:nvSpPr>
        <p:spPr>
          <a:xfrm>
            <a:off x="8804996" y="1953390"/>
            <a:ext cx="146304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74072" y="1879648"/>
            <a:ext cx="877969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هو حجم السوق التقريبي؟</a:t>
            </a: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ar-JO" i="1" dirty="0"/>
              <a:t>حجم السوق الإجمالي (بالأرقام)، الحجم بالدولار/بالدينار،  مكانك بالسوق/ الفئة المستهدفة</a:t>
            </a:r>
            <a:endParaRPr lang="en-US" i="1" dirty="0"/>
          </a:p>
          <a:p>
            <a:pPr lvl="0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742950" lvl="1" indent="-285750" algn="r" rtl="1">
              <a:lnSpc>
                <a:spcPct val="90000"/>
              </a:lnSpc>
              <a:buClr>
                <a:schemeClr val="accent1"/>
              </a:buClr>
              <a:buSzPct val="100000"/>
              <a:buFont typeface="Courier New" panose="02070309020205020404" pitchFamily="49" charset="0"/>
              <a:buChar char="o"/>
            </a:pPr>
            <a:r>
              <a:rPr lang="ar-JO" dirty="0"/>
              <a:t>كيف حصلت على هذا الرقم؟</a:t>
            </a:r>
            <a:endParaRPr lang="en-US" dirty="0"/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ct val="10000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تستطيع المشاريع استهداف أفراد و شركات أخرى ليكونوا من الفئة المستهدفة.</a:t>
            </a: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742950" lvl="1" indent="-285750" algn="r" rtl="1">
              <a:lnSpc>
                <a:spcPct val="90000"/>
              </a:lnSpc>
              <a:buClr>
                <a:schemeClr val="accent1"/>
              </a:buClr>
              <a:buSzPct val="100000"/>
              <a:buFont typeface="Courier New" panose="02070309020205020404" pitchFamily="49" charset="0"/>
              <a:buChar char="o"/>
            </a:pPr>
            <a:r>
              <a:rPr lang="ar-JO" dirty="0"/>
              <a:t>غالباً ما يشير الريادييون إلى هذه الظواهر على أنها تسويق بين الأعمال التجارية</a:t>
            </a:r>
            <a:r>
              <a:rPr lang="en-US" dirty="0"/>
              <a:t> (B2B) </a:t>
            </a:r>
            <a:r>
              <a:rPr lang="ar-JO" dirty="0"/>
              <a:t>أو تسويق بين الشركات والمستهلكين</a:t>
            </a:r>
            <a:r>
              <a:rPr lang="en-US" dirty="0"/>
              <a:t> .(B2C) </a:t>
            </a: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ct val="10000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سوف يكشف التحليل الدقيق لجميع المنافذ الممكنة للتكنولوجيا والمنتجات الخاصة بك عن الأسواق المستهدفة التي يمكن متابعتها بسرعة وبأعلى عائد.</a:t>
            </a:r>
            <a:r>
              <a:rPr lang="en-US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 </a:t>
            </a:r>
          </a:p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rgbClr val="262626"/>
                </a:solidFill>
                <a:ea typeface="Garamond"/>
                <a:cs typeface="Garamond"/>
                <a:sym typeface="Garamond"/>
              </a:rPr>
              <a:t>من المهم أن تفهم العملاء بوضوح تام ، بحيث يمكن استخدام الموارد المحدودة لشركتك بشكل أكثر فاعلية لزيادة حجم المبيعات.</a:t>
            </a:r>
            <a:endParaRPr lang="en-US" dirty="0">
              <a:solidFill>
                <a:srgbClr val="262626"/>
              </a:solidFill>
              <a:ea typeface="Garamond"/>
              <a:cs typeface="Garamond"/>
              <a:sym typeface="Garamond"/>
            </a:endParaRPr>
          </a:p>
          <a:p>
            <a:pPr algn="r" rtl="1"/>
            <a:endParaRPr lang="en-US" i="1" dirty="0"/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الفرصة</a:t>
            </a:r>
            <a:endParaRPr lang="en-US" sz="3600" b="1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1433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050" y="1345685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Potential Customers</a:t>
            </a:r>
          </a:p>
        </p:txBody>
      </p:sp>
      <p:sp>
        <p:nvSpPr>
          <p:cNvPr id="7" name="Rectangle 6"/>
          <p:cNvSpPr/>
          <p:nvPr/>
        </p:nvSpPr>
        <p:spPr>
          <a:xfrm>
            <a:off x="882602" y="1907601"/>
            <a:ext cx="3395234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5050" y="2457531"/>
            <a:ext cx="3121865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algn="ctr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Demographic Variables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Age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Gender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Location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Income level (Low/ Medium/ High)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Interests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Other behaviors:</a:t>
            </a: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 Opportunity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8179E1-C39B-43B1-B8D8-C479F4195054}"/>
              </a:ext>
            </a:extLst>
          </p:cNvPr>
          <p:cNvSpPr txBox="1"/>
          <p:nvPr/>
        </p:nvSpPr>
        <p:spPr>
          <a:xfrm>
            <a:off x="882602" y="2163741"/>
            <a:ext cx="1111477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buClr>
                <a:srgbClr val="5B9BD5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Calibri Light" panose="020F0302020204030204"/>
                <a:ea typeface="Garamond"/>
                <a:cs typeface="Garamond"/>
                <a:sym typeface="Garamond"/>
              </a:rPr>
              <a:t>Describe your potential customers’ persona through the following: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E51813-D353-4E72-A9A1-3F9F81C08DA7}"/>
              </a:ext>
            </a:extLst>
          </p:cNvPr>
          <p:cNvSpPr/>
          <p:nvPr/>
        </p:nvSpPr>
        <p:spPr>
          <a:xfrm>
            <a:off x="3286915" y="2457531"/>
            <a:ext cx="4070737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       Geographic Variables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Regions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Climate Zones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Population Density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FC1F01-7AE7-4BEE-8BE5-942459947415}"/>
              </a:ext>
            </a:extLst>
          </p:cNvPr>
          <p:cNvSpPr/>
          <p:nvPr/>
        </p:nvSpPr>
        <p:spPr>
          <a:xfrm>
            <a:off x="6096000" y="2457531"/>
            <a:ext cx="289034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       Behavior Variables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Product Knowledge 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Usage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Benefits Sought</a:t>
            </a: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Distribution Channels Used</a:t>
            </a: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Responses to Marketing 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355E1D-1F9F-4106-A6D3-BB1E8CC9EEB3}"/>
              </a:ext>
            </a:extLst>
          </p:cNvPr>
          <p:cNvSpPr/>
          <p:nvPr/>
        </p:nvSpPr>
        <p:spPr>
          <a:xfrm>
            <a:off x="9136605" y="2706830"/>
            <a:ext cx="2890345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       Psychological Variables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Lifestyle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Values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Personality </a:t>
            </a: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Risk Aversion</a:t>
            </a: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Media Watched or Read</a:t>
            </a: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567268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59752" y="1345685"/>
            <a:ext cx="257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ar-JO" sz="3200" dirty="0">
                <a:solidFill>
                  <a:srgbClr val="387AA1"/>
                </a:solidFill>
              </a:rPr>
              <a:t>العملاء المحتملين </a:t>
            </a:r>
          </a:p>
        </p:txBody>
      </p:sp>
      <p:sp>
        <p:nvSpPr>
          <p:cNvPr id="7" name="Rectangle 6"/>
          <p:cNvSpPr/>
          <p:nvPr/>
        </p:nvSpPr>
        <p:spPr>
          <a:xfrm>
            <a:off x="8527602" y="1907601"/>
            <a:ext cx="21945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5050" y="2457531"/>
            <a:ext cx="3121865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/>
              <a:t>        </a:t>
            </a:r>
            <a:r>
              <a:rPr lang="ar-JO" b="1" dirty="0"/>
              <a:t>المتغيرات السكانية</a:t>
            </a:r>
            <a:endParaRPr lang="en-US" b="1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العمر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الجنس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الموقع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متوسط الدخل</a:t>
            </a:r>
            <a:r>
              <a:rPr lang="en-US" dirty="0"/>
              <a:t> </a:t>
            </a:r>
            <a:r>
              <a:rPr lang="ar-JO" dirty="0"/>
              <a:t>(منخفض/متوسط/مرتفع)</a:t>
            </a:r>
            <a:endParaRPr lang="en-US" dirty="0"/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الاهتمامات 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سلوكيات أخرى</a:t>
            </a: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:</a:t>
            </a: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الفرصة</a:t>
            </a:r>
            <a:endParaRPr lang="en-US" sz="3600" b="1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8179E1-C39B-43B1-B8D8-C479F4195054}"/>
              </a:ext>
            </a:extLst>
          </p:cNvPr>
          <p:cNvSpPr txBox="1"/>
          <p:nvPr/>
        </p:nvSpPr>
        <p:spPr>
          <a:xfrm>
            <a:off x="882602" y="2163741"/>
            <a:ext cx="1111477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90000"/>
              </a:lnSpc>
              <a:buClr>
                <a:srgbClr val="5B9BD5"/>
              </a:buClr>
              <a:buSzPts val="2760"/>
            </a:pPr>
            <a:r>
              <a:rPr lang="ar-JO" dirty="0"/>
              <a:t>قم بوصف شخصيات عملائك المحتملين من خلال التالي:</a:t>
            </a:r>
            <a:endParaRPr lang="en-US" dirty="0">
              <a:solidFill>
                <a:srgbClr val="262626"/>
              </a:solidFill>
              <a:latin typeface="Calibri Light" panose="020F0302020204030204"/>
              <a:ea typeface="Garamond"/>
              <a:cs typeface="Garamond"/>
              <a:sym typeface="Garamond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E51813-D353-4E72-A9A1-3F9F81C08DA7}"/>
              </a:ext>
            </a:extLst>
          </p:cNvPr>
          <p:cNvSpPr/>
          <p:nvPr/>
        </p:nvSpPr>
        <p:spPr>
          <a:xfrm>
            <a:off x="2192637" y="2457531"/>
            <a:ext cx="4070737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/>
              <a:t>        </a:t>
            </a:r>
            <a:r>
              <a:rPr lang="ar-JO" b="1" dirty="0"/>
              <a:t>المتغيرات الجغرافية</a:t>
            </a:r>
            <a:endParaRPr lang="en-US" b="1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الأقاليم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المناطق المناخية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الكثافة السكانية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FC1F01-7AE7-4BEE-8BE5-942459947415}"/>
              </a:ext>
            </a:extLst>
          </p:cNvPr>
          <p:cNvSpPr/>
          <p:nvPr/>
        </p:nvSpPr>
        <p:spPr>
          <a:xfrm>
            <a:off x="6096000" y="2457531"/>
            <a:ext cx="2890345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/>
              <a:t>         </a:t>
            </a:r>
            <a:r>
              <a:rPr lang="ar-JO" b="1" dirty="0"/>
              <a:t>المتغيرات السلوكية</a:t>
            </a:r>
            <a:endParaRPr lang="en-US" b="1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المعرفة بالمنتج </a:t>
            </a: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الاستخدام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الفوائد المرجوة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قنوات التوزيع المستخدمة </a:t>
            </a: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التجاوب مع التسويق 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355E1D-1F9F-4106-A6D3-BB1E8CC9EEB3}"/>
              </a:ext>
            </a:extLst>
          </p:cNvPr>
          <p:cNvSpPr/>
          <p:nvPr/>
        </p:nvSpPr>
        <p:spPr>
          <a:xfrm>
            <a:off x="9136605" y="2706830"/>
            <a:ext cx="2890345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b="1" dirty="0"/>
              <a:t>          </a:t>
            </a:r>
            <a:r>
              <a:rPr lang="ar-JO" b="1" dirty="0"/>
              <a:t>المتغيرات النفسية</a:t>
            </a:r>
            <a:endParaRPr lang="en-US" b="1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1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 نمط الحياة 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القيم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الشخصية </a:t>
            </a: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</a:t>
            </a: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العزوف عن المخاطرة 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742950" lvl="2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 panose="020B0604020202020204" pitchFamily="34" charset="0"/>
              <a:buChar char="•"/>
            </a:pPr>
            <a:r>
              <a:rPr lang="ar-JO" dirty="0"/>
              <a:t>الإعلام المرئي والمكتوب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41105257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4281" y="1043213"/>
            <a:ext cx="4830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Competitive Landscape</a:t>
            </a:r>
          </a:p>
        </p:txBody>
      </p:sp>
      <p:sp>
        <p:nvSpPr>
          <p:cNvPr id="7" name="Rectangle 6"/>
          <p:cNvSpPr/>
          <p:nvPr/>
        </p:nvSpPr>
        <p:spPr>
          <a:xfrm>
            <a:off x="944307" y="1566433"/>
            <a:ext cx="3394013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44307" y="1704845"/>
            <a:ext cx="103062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There is always a competition, even if it is not direct. 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262626"/>
                </a:solidFill>
                <a:latin typeface="+mj-lt"/>
              </a:rPr>
              <a:t>Direct Competition: selling products or services that are very similar </a:t>
            </a:r>
            <a:r>
              <a:rPr lang="en-US" i="1" dirty="0">
                <a:solidFill>
                  <a:srgbClr val="262626"/>
                </a:solidFill>
                <a:latin typeface="+mj-lt"/>
              </a:rPr>
              <a:t>(ex. Pizza Hut &amp; Domino’s Pizza).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262626"/>
                </a:solidFill>
                <a:latin typeface="+mj-lt"/>
              </a:rPr>
              <a:t>Indirect Competition: they don’t’ sell products or services that are similar but rather satisfy the same consumer need </a:t>
            </a:r>
            <a:r>
              <a:rPr lang="en-US" i="1" dirty="0">
                <a:solidFill>
                  <a:srgbClr val="262626"/>
                </a:solidFill>
                <a:latin typeface="+mj-lt"/>
              </a:rPr>
              <a:t>(ex. Domino’s &amp; McDonald: Different product, but both target hungry customers who want a quick service with a cheap price).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Demonstrate your competitive landscape (through demonstrating your competitors (locally, regionally or internationally) and comparing your competitive advantages &amp; features against theirs. You can use a table or feel free to use another similar concept that serves the purpose.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2397" y="390032"/>
            <a:ext cx="506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Understanding the Market</a:t>
            </a:r>
          </a:p>
        </p:txBody>
      </p:sp>
    </p:spTree>
    <p:extLst>
      <p:ext uri="{BB962C8B-B14F-4D97-AF65-F5344CB8AC3E}">
        <p14:creationId xmlns:p14="http://schemas.microsoft.com/office/powerpoint/2010/main" val="1749615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112516"/>
            <a:ext cx="843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1A0C5"/>
                </a:solidFill>
                <a:ea typeface="Myriad Pro Light" charset="0"/>
                <a:cs typeface="Myriad Pro Light" charset="0"/>
              </a:rPr>
              <a:t>General Notes for Applicants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1629800" y="1708352"/>
            <a:ext cx="521208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320614"/>
            <a:ext cx="9043855" cy="3144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This pitch deck is the representation and illustration of </a:t>
            </a:r>
            <a:r>
              <a:rPr lang="en-US" dirty="0">
                <a:latin typeface="+mj-lt"/>
              </a:rPr>
              <a:t>your</a:t>
            </a: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company, meaning overall design, visual, and contextual aspects of the presentation are extremely important. </a:t>
            </a:r>
          </a:p>
          <a:p>
            <a:pPr marL="285750" lvl="0" indent="-285750" algn="just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Evidence and  numerical facts </a:t>
            </a:r>
            <a:r>
              <a:rPr lang="en-US" dirty="0">
                <a:latin typeface="+mj-lt"/>
              </a:rPr>
              <a:t>play</a:t>
            </a: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a key role in presenting your company and the market it tackles.</a:t>
            </a:r>
          </a:p>
          <a:p>
            <a:pPr marL="285750" lvl="0" indent="-285750" algn="just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Disclaimer: This template is not a formula, so not truly committing to it, is not a problem</a:t>
            </a:r>
            <a:r>
              <a:rPr lang="en-US" dirty="0">
                <a:latin typeface="+mj-lt"/>
              </a:rPr>
              <a:t> in relations to Logo, Slogan &amp; Demo. </a:t>
            </a:r>
          </a:p>
          <a:p>
            <a:pPr marL="285750" lvl="0" indent="-285750" algn="just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latin typeface="+mj-lt"/>
              </a:rPr>
              <a:t>We understand that it is an unlaunched business so some content is not available yet, however, it is assumed a good </a:t>
            </a:r>
            <a:r>
              <a:rPr lang="en-US" u="sng" dirty="0">
                <a:solidFill>
                  <a:schemeClr val="hlink"/>
                </a:solidFill>
                <a:latin typeface="+mj-lt"/>
              </a:rPr>
              <a:t>research</a:t>
            </a:r>
            <a:r>
              <a:rPr lang="en-US" dirty="0">
                <a:latin typeface="+mj-lt"/>
              </a:rPr>
              <a:t> about the market and its needs to design the business accordingly was conducted prior to filling the pitch to make well considered assumptions.</a:t>
            </a:r>
          </a:p>
        </p:txBody>
      </p:sp>
    </p:spTree>
    <p:extLst>
      <p:ext uri="{BB962C8B-B14F-4D97-AF65-F5344CB8AC3E}">
        <p14:creationId xmlns:p14="http://schemas.microsoft.com/office/powerpoint/2010/main" val="20847910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024078" y="1043213"/>
            <a:ext cx="2011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2800" dirty="0">
                <a:solidFill>
                  <a:srgbClr val="005487"/>
                </a:solidFill>
              </a:rPr>
              <a:t>المشهد التنافسي</a:t>
            </a:r>
            <a:endParaRPr lang="en-US" sz="2800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58917" y="1566433"/>
            <a:ext cx="182880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44307" y="1704845"/>
            <a:ext cx="103062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dirty="0"/>
              <a:t>يوجد منافسة دائماً وإن لم تكن مباشرة.</a:t>
            </a: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</a:t>
            </a:r>
          </a:p>
          <a:p>
            <a:pPr marL="285750" indent="-285750" algn="r" rtl="1">
              <a:buFontTx/>
              <a:buChar char="-"/>
            </a:pPr>
            <a:r>
              <a:rPr lang="ar-JO" b="1" dirty="0"/>
              <a:t>منافسة مباشرة: </a:t>
            </a:r>
            <a:r>
              <a:rPr lang="ar-JO" dirty="0"/>
              <a:t>يتم بيع منتجات أو خدمات متشابهة جداً (</a:t>
            </a:r>
            <a:r>
              <a:rPr lang="ar-JO" i="1" dirty="0"/>
              <a:t>مثل بيتزا هت و دومينوز بيتزا)</a:t>
            </a:r>
            <a:r>
              <a:rPr lang="ar-JO" dirty="0"/>
              <a:t>.</a:t>
            </a:r>
            <a:endParaRPr lang="en-US" i="1" dirty="0">
              <a:solidFill>
                <a:srgbClr val="262626"/>
              </a:solidFill>
              <a:latin typeface="+mj-lt"/>
            </a:endParaRPr>
          </a:p>
          <a:p>
            <a:pPr marL="285750" indent="-285750" algn="r" rtl="1">
              <a:buFontTx/>
              <a:buChar char="-"/>
            </a:pPr>
            <a:r>
              <a:rPr lang="ar-JO" b="1" dirty="0"/>
              <a:t>منافسة غير مباشرة: </a:t>
            </a:r>
            <a:r>
              <a:rPr lang="ar-JO" dirty="0"/>
              <a:t>لا يتم بيع منتجات أو خدمات متشابهة، و لكن تستهدف نفس الفئة و تلبي نفس الاحتياجات </a:t>
            </a:r>
            <a:r>
              <a:rPr lang="ar-JO" i="1" dirty="0"/>
              <a:t>(مثل دومينوز بيتزا و ماكدونالدز: منتجات مختلفة و لكن الفئة المستهدفة واحدة؛ الأشخاص الجائعين الباحثين عن خدمة سريعة وأسعار زهيدة)</a:t>
            </a:r>
            <a:endParaRPr lang="en-US" i="1" dirty="0"/>
          </a:p>
          <a:p>
            <a:pPr marL="285750" indent="-285750" algn="r" rtl="1">
              <a:buFontTx/>
              <a:buChar char="-"/>
            </a:pPr>
            <a:r>
              <a:rPr lang="ar-JO" dirty="0"/>
              <a:t>اعرض مشهدك التنافسي</a:t>
            </a:r>
            <a:r>
              <a:rPr lang="en-US" dirty="0"/>
              <a:t> </a:t>
            </a:r>
            <a:r>
              <a:rPr lang="ar-JO" dirty="0"/>
              <a:t> بإدراج منافسيك (محليا، إقليميا أو عالميا) وعرض ميزاتك التنافسية بالمقارنة مع الميزات التي يملكونها. يمكنك استخدام جدول أو استخدام أي نماذج أخرى تفي بالغرض).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2397" y="390032"/>
            <a:ext cx="506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3600" b="1" dirty="0">
                <a:solidFill>
                  <a:srgbClr val="2F5569"/>
                </a:solidFill>
              </a:rPr>
              <a:t>فهم السوق </a:t>
            </a:r>
          </a:p>
        </p:txBody>
      </p:sp>
    </p:spTree>
    <p:extLst>
      <p:ext uri="{BB962C8B-B14F-4D97-AF65-F5344CB8AC3E}">
        <p14:creationId xmlns:p14="http://schemas.microsoft.com/office/powerpoint/2010/main" val="2728568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667" y="144331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SWOT Analysis</a:t>
            </a:r>
          </a:p>
        </p:txBody>
      </p:sp>
      <p:sp>
        <p:nvSpPr>
          <p:cNvPr id="7" name="Rectangle 6"/>
          <p:cNvSpPr/>
          <p:nvPr/>
        </p:nvSpPr>
        <p:spPr>
          <a:xfrm>
            <a:off x="1440445" y="2004267"/>
            <a:ext cx="2534783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 Entry</a:t>
            </a:r>
          </a:p>
        </p:txBody>
      </p:sp>
      <p:sp>
        <p:nvSpPr>
          <p:cNvPr id="8" name="Shape 267"/>
          <p:cNvSpPr txBox="1"/>
          <p:nvPr/>
        </p:nvSpPr>
        <p:spPr>
          <a:xfrm>
            <a:off x="1369325" y="2708412"/>
            <a:ext cx="357212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u="sng" dirty="0">
                <a:solidFill>
                  <a:schemeClr val="dk1"/>
                </a:solidFill>
                <a:ea typeface="Garamond"/>
                <a:cs typeface="Garamond"/>
                <a:sym typeface="Garamond"/>
              </a:rPr>
              <a:t>Strengths</a:t>
            </a:r>
            <a:endParaRPr dirty="0"/>
          </a:p>
          <a:p>
            <a:pPr marL="285750" marR="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Advantages</a:t>
            </a:r>
          </a:p>
          <a:p>
            <a:pPr marL="285750" marR="0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Unique and low cost resources</a:t>
            </a:r>
          </a:p>
        </p:txBody>
      </p:sp>
      <p:sp>
        <p:nvSpPr>
          <p:cNvPr id="10" name="Shape 268"/>
          <p:cNvSpPr txBox="1"/>
          <p:nvPr/>
        </p:nvSpPr>
        <p:spPr>
          <a:xfrm>
            <a:off x="5953809" y="3995616"/>
            <a:ext cx="4929781" cy="2053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solidFill>
                  <a:schemeClr val="dk1"/>
                </a:solidFill>
                <a:ea typeface="Garamond"/>
                <a:cs typeface="Garamond"/>
                <a:sym typeface="Garamond"/>
              </a:rPr>
              <a:t>Threats</a:t>
            </a:r>
            <a:endParaRPr b="1" u="sng" dirty="0">
              <a:solidFill>
                <a:schemeClr val="dk1"/>
              </a:solidFill>
              <a:ea typeface="Garamond"/>
              <a:cs typeface="Garamond"/>
            </a:endParaRP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could limit your growth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competitors are/will be doing, that will directly affect your business negatively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Obstacles to overcome</a:t>
            </a:r>
          </a:p>
          <a:p>
            <a:pPr marL="28575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Other external factors to overcome. </a:t>
            </a:r>
            <a:br>
              <a:rPr lang="en-US" dirty="0">
                <a:solidFill>
                  <a:srgbClr val="262626"/>
                </a:solidFill>
                <a:latin typeface="Myriad Pro Light" panose="020B0403030403020204" pitchFamily="34" charset="0"/>
                <a:ea typeface="Garamond"/>
                <a:cs typeface="Garamond"/>
                <a:sym typeface="Garamond"/>
              </a:rPr>
            </a:br>
            <a:r>
              <a:rPr lang="en-US" sz="1400" i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Example: Governmental restrictions</a:t>
            </a:r>
            <a:endParaRPr i="1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</p:txBody>
      </p:sp>
      <p:sp>
        <p:nvSpPr>
          <p:cNvPr id="11" name="Shape 269"/>
          <p:cNvSpPr txBox="1"/>
          <p:nvPr/>
        </p:nvSpPr>
        <p:spPr>
          <a:xfrm>
            <a:off x="1369325" y="3999452"/>
            <a:ext cx="3838286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solidFill>
                  <a:schemeClr val="dk1"/>
                </a:solidFill>
                <a:ea typeface="Garamond"/>
                <a:cs typeface="Garamond"/>
                <a:sym typeface="Garamond"/>
              </a:rPr>
              <a:t>Weaknesses</a:t>
            </a:r>
            <a:endParaRPr b="1" u="sng" dirty="0">
              <a:solidFill>
                <a:schemeClr val="dk1"/>
              </a:solidFill>
              <a:ea typeface="Garamond"/>
              <a:cs typeface="Garamond"/>
            </a:endParaRPr>
          </a:p>
          <a:p>
            <a:pPr marL="285750" marR="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Disadvantages</a:t>
            </a:r>
          </a:p>
          <a:p>
            <a:pPr marL="285750" marR="0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Product limitations</a:t>
            </a:r>
          </a:p>
        </p:txBody>
      </p:sp>
      <p:sp>
        <p:nvSpPr>
          <p:cNvPr id="12" name="Shape 270"/>
          <p:cNvSpPr txBox="1"/>
          <p:nvPr/>
        </p:nvSpPr>
        <p:spPr>
          <a:xfrm>
            <a:off x="5953809" y="2708412"/>
            <a:ext cx="5141654" cy="1524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solidFill>
                  <a:schemeClr val="dk1"/>
                </a:solidFill>
                <a:ea typeface="Garamond"/>
                <a:cs typeface="Garamond"/>
                <a:sym typeface="Garamond"/>
              </a:rPr>
              <a:t>Opportunities</a:t>
            </a:r>
            <a:endParaRPr b="1" u="sng" dirty="0">
              <a:solidFill>
                <a:schemeClr val="dk1"/>
              </a:solidFill>
              <a:ea typeface="Garamond"/>
              <a:cs typeface="Garamond"/>
            </a:endParaRPr>
          </a:p>
          <a:p>
            <a:pPr marL="285750" marR="0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are your changes to improve performance</a:t>
            </a:r>
            <a:endParaRPr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marR="0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Any good opportunities you can list.</a:t>
            </a:r>
            <a:endParaRPr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69325" y="2313652"/>
            <a:ext cx="9043855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How well do you know your business? Help us find out through the following: </a:t>
            </a:r>
          </a:p>
        </p:txBody>
      </p:sp>
    </p:spTree>
    <p:extLst>
      <p:ext uri="{BB962C8B-B14F-4D97-AF65-F5344CB8AC3E}">
        <p14:creationId xmlns:p14="http://schemas.microsoft.com/office/powerpoint/2010/main" val="29606026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33314" y="144331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387AA1"/>
                </a:solidFill>
                <a:latin typeface="+mj-lt"/>
                <a:ea typeface="Myriad Pro Light" charset="0"/>
                <a:cs typeface="Myriad Pro Light" charset="0"/>
              </a:rPr>
              <a:t>(SWOT) </a:t>
            </a:r>
            <a:r>
              <a:rPr lang="ar-JO" sz="3200" b="1" dirty="0">
                <a:solidFill>
                  <a:srgbClr val="387AA1"/>
                </a:solidFill>
              </a:rPr>
              <a:t>التحليل الرباعي</a:t>
            </a:r>
            <a:endParaRPr lang="en-US" sz="3200" dirty="0">
              <a:solidFill>
                <a:srgbClr val="387AA1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61366" y="2004267"/>
            <a:ext cx="338328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3600" dirty="0">
                <a:solidFill>
                  <a:srgbClr val="005487"/>
                </a:solidFill>
              </a:rPr>
              <a:t>الدخول إلى السوق </a:t>
            </a:r>
          </a:p>
        </p:txBody>
      </p:sp>
      <p:sp>
        <p:nvSpPr>
          <p:cNvPr id="8" name="Shape 267"/>
          <p:cNvSpPr txBox="1"/>
          <p:nvPr/>
        </p:nvSpPr>
        <p:spPr>
          <a:xfrm>
            <a:off x="1369325" y="2708412"/>
            <a:ext cx="357212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r" rtl="1">
              <a:lnSpc>
                <a:spcPct val="150000"/>
              </a:lnSpc>
            </a:pPr>
            <a:r>
              <a:rPr lang="ar-JO" b="1" u="sng" dirty="0"/>
              <a:t>عناصر القوة</a:t>
            </a:r>
            <a:endParaRPr b="1" u="sng" dirty="0"/>
          </a:p>
          <a:p>
            <a:pPr marL="285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المزايا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marR="0" indent="-28575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الموارد المميزة ذات تكلفة منخفضة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0" name="Shape 268"/>
          <p:cNvSpPr txBox="1"/>
          <p:nvPr/>
        </p:nvSpPr>
        <p:spPr>
          <a:xfrm>
            <a:off x="5953809" y="3995616"/>
            <a:ext cx="4929781" cy="2053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r" rtl="1">
              <a:lnSpc>
                <a:spcPct val="150000"/>
              </a:lnSpc>
            </a:pPr>
            <a:r>
              <a:rPr lang="ar-JO" b="1" u="sng" dirty="0"/>
              <a:t>التهديدات</a:t>
            </a:r>
            <a:endParaRPr b="1" u="sng" dirty="0">
              <a:solidFill>
                <a:schemeClr val="dk1"/>
              </a:solidFill>
              <a:ea typeface="Garamond"/>
              <a:cs typeface="Garamond"/>
            </a:endParaRPr>
          </a:p>
          <a:p>
            <a:pPr marL="285750" indent="-285750" algn="r" rtl="1">
              <a:lnSpc>
                <a:spcPct val="15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</a:rPr>
              <a:t>ما الذي من شأنه إعاقة/ تأخير أو إيقاف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ar-JO" dirty="0">
                <a:solidFill>
                  <a:schemeClr val="tx2"/>
                </a:solidFill>
              </a:rPr>
              <a:t>نموك؟</a:t>
            </a:r>
            <a:endParaRPr lang="en-US" dirty="0">
              <a:solidFill>
                <a:schemeClr val="tx2"/>
              </a:solidFill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</a:rPr>
              <a:t>ما ردود الأفعال التي يقوم/سوف يقوم بها منافسوك و </a:t>
            </a:r>
            <a:r>
              <a:rPr lang="pa-Arab-PK" dirty="0">
                <a:solidFill>
                  <a:schemeClr val="tx2"/>
                </a:solidFill>
              </a:rPr>
              <a:t>قد </a:t>
            </a:r>
            <a:r>
              <a:rPr lang="ar-JO" dirty="0">
                <a:solidFill>
                  <a:schemeClr val="tx2"/>
                </a:solidFill>
              </a:rPr>
              <a:t>تؤثر سلباً على عملك؟</a:t>
            </a:r>
            <a:endParaRPr lang="en-US" dirty="0">
              <a:solidFill>
                <a:schemeClr val="tx2"/>
              </a:solidFill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pa-Arab-PK" dirty="0">
                <a:solidFill>
                  <a:schemeClr val="tx2"/>
                </a:solidFill>
              </a:rPr>
              <a:t>العقبات</a:t>
            </a:r>
            <a:r>
              <a:rPr lang="ar-JO" dirty="0">
                <a:solidFill>
                  <a:schemeClr val="tx2"/>
                </a:solidFill>
              </a:rPr>
              <a:t> التي يجب تجاوزها</a:t>
            </a:r>
            <a:r>
              <a:rPr lang="en-US" dirty="0">
                <a:solidFill>
                  <a:schemeClr val="tx2"/>
                </a:solidFill>
              </a:rPr>
              <a:t>.</a:t>
            </a:r>
            <a:r>
              <a:rPr lang="ar-JO" dirty="0">
                <a:solidFill>
                  <a:schemeClr val="tx2"/>
                </a:solidFill>
              </a:rPr>
              <a:t> </a:t>
            </a:r>
            <a:endParaRPr lang="en-US" dirty="0">
              <a:solidFill>
                <a:schemeClr val="tx2"/>
              </a:solidFill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</a:rPr>
              <a:t>أي عوامل خارجية أخرى </a:t>
            </a:r>
            <a:r>
              <a:rPr lang="ar-JO" i="1" dirty="0">
                <a:solidFill>
                  <a:schemeClr val="tx2"/>
                </a:solidFill>
              </a:rPr>
              <a:t>مثل المحددات الحكومية</a:t>
            </a:r>
            <a:endParaRPr lang="ar-JO" dirty="0">
              <a:solidFill>
                <a:schemeClr val="tx2"/>
              </a:solidFill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/>
          </a:p>
        </p:txBody>
      </p:sp>
      <p:sp>
        <p:nvSpPr>
          <p:cNvPr id="11" name="Shape 269"/>
          <p:cNvSpPr txBox="1"/>
          <p:nvPr/>
        </p:nvSpPr>
        <p:spPr>
          <a:xfrm>
            <a:off x="1099505" y="3999452"/>
            <a:ext cx="3838286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r" rtl="1">
              <a:lnSpc>
                <a:spcPct val="150000"/>
              </a:lnSpc>
            </a:pPr>
            <a:r>
              <a:rPr lang="ar-JO" b="1" u="sng" dirty="0"/>
              <a:t>نقاط الضعف</a:t>
            </a:r>
            <a:endParaRPr lang="en-US" b="1" u="sng" dirty="0">
              <a:solidFill>
                <a:schemeClr val="dk1"/>
              </a:solidFill>
              <a:ea typeface="Garamond"/>
              <a:cs typeface="Garamond"/>
            </a:endParaRPr>
          </a:p>
          <a:p>
            <a:pPr marL="285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السلبيات</a:t>
            </a:r>
            <a:endParaRPr lang="en-US" dirty="0"/>
          </a:p>
          <a:p>
            <a:pPr marL="285750" marR="0" indent="-28575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محددات المنتج 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2" name="Shape 270"/>
          <p:cNvSpPr txBox="1"/>
          <p:nvPr/>
        </p:nvSpPr>
        <p:spPr>
          <a:xfrm>
            <a:off x="5758939" y="2708412"/>
            <a:ext cx="5141654" cy="1524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r" rtl="1">
              <a:lnSpc>
                <a:spcPct val="150000"/>
              </a:lnSpc>
            </a:pPr>
            <a:r>
              <a:rPr lang="ar-JO" b="1" u="sng" dirty="0"/>
              <a:t>الفرص</a:t>
            </a:r>
            <a:endParaRPr b="1" u="sng" dirty="0">
              <a:solidFill>
                <a:schemeClr val="dk1"/>
              </a:solidFill>
              <a:ea typeface="Garamond"/>
              <a:cs typeface="Garamond"/>
            </a:endParaRPr>
          </a:p>
          <a:p>
            <a:pPr marL="285750" indent="-285750" algn="r" rtl="1">
              <a:lnSpc>
                <a:spcPct val="15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هي التغيرات التي ستجريها لتحسين أدا</a:t>
            </a:r>
            <a:r>
              <a:rPr lang="pa-Arab-PK" dirty="0"/>
              <a:t>ئ</a:t>
            </a:r>
            <a:r>
              <a:rPr lang="ar-JO" dirty="0"/>
              <a:t>ك؟</a:t>
            </a:r>
            <a:endParaRPr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marR="0" indent="-285750" algn="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هل هناك أي فرص جديرة بالذكر؟</a:t>
            </a:r>
            <a:endParaRPr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49007" y="2313652"/>
            <a:ext cx="9043855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ar-JO" dirty="0"/>
              <a:t>ما مدى معرفتك بعملك؟ ساعدنا في معرفة ذلك من خلال التالي: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761716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6651" y="150883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Marketing Strategy</a:t>
            </a:r>
          </a:p>
        </p:txBody>
      </p:sp>
      <p:sp>
        <p:nvSpPr>
          <p:cNvPr id="7" name="Rectangle 6"/>
          <p:cNvSpPr/>
          <p:nvPr/>
        </p:nvSpPr>
        <p:spPr>
          <a:xfrm>
            <a:off x="1372920" y="2084274"/>
            <a:ext cx="311780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372920" y="2365493"/>
            <a:ext cx="904385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are your marketing goals that you are aiming to achieve through marketing activities?</a:t>
            </a: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Where are your customers? (online platforms/offline)</a:t>
            </a: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 Entry</a:t>
            </a:r>
          </a:p>
        </p:txBody>
      </p:sp>
    </p:spTree>
    <p:extLst>
      <p:ext uri="{BB962C8B-B14F-4D97-AF65-F5344CB8AC3E}">
        <p14:creationId xmlns:p14="http://schemas.microsoft.com/office/powerpoint/2010/main" val="4033258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53345" y="150883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387AA1"/>
                </a:solidFill>
              </a:rPr>
              <a:t>إستراتيجية التسويق </a:t>
            </a:r>
          </a:p>
        </p:txBody>
      </p:sp>
      <p:sp>
        <p:nvSpPr>
          <p:cNvPr id="7" name="Rectangle 6"/>
          <p:cNvSpPr/>
          <p:nvPr/>
        </p:nvSpPr>
        <p:spPr>
          <a:xfrm>
            <a:off x="7728748" y="2084274"/>
            <a:ext cx="256032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372920" y="2365493"/>
            <a:ext cx="904385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ما هي أهدافك التسويقية التي تسعى لتحقيقها من خلال نشاطاتك التسويقية؟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أين تبيع منتجاتك؟</a:t>
            </a:r>
            <a:r>
              <a:rPr lang="en-US" dirty="0"/>
              <a:t> </a:t>
            </a:r>
            <a:r>
              <a:rPr lang="ar-JO" dirty="0"/>
              <a:t> (منصات على الإنترنت / نقاط بيع مباشرة)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3600" dirty="0">
                <a:solidFill>
                  <a:srgbClr val="005487"/>
                </a:solidFill>
              </a:rPr>
              <a:t>الدخول إلى السوق </a:t>
            </a:r>
          </a:p>
        </p:txBody>
      </p:sp>
    </p:spTree>
    <p:extLst>
      <p:ext uri="{BB962C8B-B14F-4D97-AF65-F5344CB8AC3E}">
        <p14:creationId xmlns:p14="http://schemas.microsoft.com/office/powerpoint/2010/main" val="31287674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9210" y="1389088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Marketing Plan</a:t>
            </a:r>
          </a:p>
        </p:txBody>
      </p:sp>
      <p:sp>
        <p:nvSpPr>
          <p:cNvPr id="7" name="Rectangle 6"/>
          <p:cNvSpPr/>
          <p:nvPr/>
        </p:nvSpPr>
        <p:spPr>
          <a:xfrm>
            <a:off x="1574072" y="1934171"/>
            <a:ext cx="2622008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74072" y="2222387"/>
            <a:ext cx="904385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Not necessary, but how will you reach your marketing goals? Mentioning the following:</a:t>
            </a:r>
          </a:p>
          <a:p>
            <a:pPr marL="742950" lvl="1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What platforms will you start using?</a:t>
            </a:r>
          </a:p>
          <a:p>
            <a:pPr lvl="2" indent="-457200">
              <a:lnSpc>
                <a:spcPct val="90000"/>
              </a:lnSpc>
              <a:buClr>
                <a:schemeClr val="accent1"/>
              </a:buClr>
              <a:buSzPts val="2760"/>
              <a:buFont typeface="+mj-lt"/>
              <a:buAutoNum type="arabicPeriod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How are you planning your marketing spending in the first stage? (Online Advertising, SEO, Radio Ads, TV Ads)</a:t>
            </a:r>
          </a:p>
          <a:p>
            <a:pPr marL="800100" lvl="1" indent="-342900">
              <a:lnSpc>
                <a:spcPct val="90000"/>
              </a:lnSpc>
              <a:buClr>
                <a:schemeClr val="accent1"/>
              </a:buClr>
              <a:buSzPts val="2760"/>
              <a:buFont typeface="+mj-lt"/>
              <a:buAutoNum type="arabicPeriod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Market Entry</a:t>
            </a:r>
          </a:p>
        </p:txBody>
      </p:sp>
    </p:spTree>
    <p:extLst>
      <p:ext uri="{BB962C8B-B14F-4D97-AF65-F5344CB8AC3E}">
        <p14:creationId xmlns:p14="http://schemas.microsoft.com/office/powerpoint/2010/main" val="25377994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65704" y="1389088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387AA1"/>
                </a:solidFill>
              </a:rPr>
              <a:t>الخطة التسويقية </a:t>
            </a:r>
          </a:p>
        </p:txBody>
      </p:sp>
      <p:sp>
        <p:nvSpPr>
          <p:cNvPr id="7" name="Rectangle 6"/>
          <p:cNvSpPr/>
          <p:nvPr/>
        </p:nvSpPr>
        <p:spPr>
          <a:xfrm>
            <a:off x="8409585" y="1934171"/>
            <a:ext cx="210312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74072" y="2222387"/>
            <a:ext cx="9043855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 كيف ستحقق أهدافك التسويقية؟ *ليس من الضروري ذكرها*</a:t>
            </a:r>
          </a:p>
          <a:p>
            <a:pPr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ar-JO" dirty="0"/>
              <a:t> أذكر التالي:</a:t>
            </a: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</a:t>
            </a:r>
            <a:r>
              <a:rPr lang="ar-JO" dirty="0"/>
              <a:t>ما هي المنصات الالكترونية المستخدمة؟</a:t>
            </a: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457200" lvl="2"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</a:t>
            </a:r>
            <a:r>
              <a:rPr lang="ar-JO" dirty="0"/>
              <a:t>كيف خططت النفقات التسويقية للمرحلة الاولى؟ </a:t>
            </a:r>
            <a:r>
              <a:rPr lang="en-US" dirty="0"/>
              <a:t>)</a:t>
            </a:r>
            <a:r>
              <a:rPr lang="ar-JO" dirty="0"/>
              <a:t>اعلانات الانترنت، إعلانات الراديو، إعلانات التلفزيون</a:t>
            </a:r>
            <a:r>
              <a:rPr lang="en-US" dirty="0"/>
              <a:t>(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3600" dirty="0">
                <a:solidFill>
                  <a:srgbClr val="005487"/>
                </a:solidFill>
              </a:rPr>
              <a:t>الدخول إلى السوق </a:t>
            </a:r>
          </a:p>
        </p:txBody>
      </p:sp>
    </p:spTree>
    <p:extLst>
      <p:ext uri="{BB962C8B-B14F-4D97-AF65-F5344CB8AC3E}">
        <p14:creationId xmlns:p14="http://schemas.microsoft.com/office/powerpoint/2010/main" val="26131650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00710" y="1459405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Timeline</a:t>
            </a:r>
          </a:p>
        </p:txBody>
      </p:sp>
      <p:sp>
        <p:nvSpPr>
          <p:cNvPr id="7" name="Rectangle 6"/>
          <p:cNvSpPr/>
          <p:nvPr/>
        </p:nvSpPr>
        <p:spPr>
          <a:xfrm>
            <a:off x="1574072" y="2021321"/>
            <a:ext cx="1331688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74072" y="2375825"/>
            <a:ext cx="90438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Mention how you will grow your business through a timeline. Make sure to show the following:</a:t>
            </a:r>
          </a:p>
          <a:p>
            <a:pPr lvl="0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lv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Your current stage of product development and what will be added in the next phase(s)</a:t>
            </a:r>
          </a:p>
          <a:p>
            <a:pPr marL="800100" lvl="1" indent="-342900">
              <a:lnSpc>
                <a:spcPct val="90000"/>
              </a:lnSpc>
              <a:buClr>
                <a:schemeClr val="accent1"/>
              </a:buClr>
              <a:buSzPts val="2760"/>
              <a:buFont typeface="+mj-lt"/>
              <a:buAutoNum type="arabicPeriod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lv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Your geographic expansion</a:t>
            </a:r>
          </a:p>
          <a:p>
            <a:pPr marL="800100" lvl="1" indent="-342900">
              <a:lnSpc>
                <a:spcPct val="90000"/>
              </a:lnSpc>
              <a:buClr>
                <a:schemeClr val="accent1"/>
              </a:buClr>
              <a:buSzPts val="2760"/>
              <a:buFont typeface="+mj-lt"/>
              <a:buAutoNum type="arabicPeriod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lv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Upcoming milestones to achieve</a:t>
            </a:r>
          </a:p>
          <a:p>
            <a:pPr marL="800100" lvl="1" indent="-342900">
              <a:lnSpc>
                <a:spcPct val="90000"/>
              </a:lnSpc>
              <a:buClr>
                <a:schemeClr val="accent1"/>
              </a:buClr>
              <a:buSzPts val="2760"/>
              <a:buFont typeface="+mj-lt"/>
              <a:buAutoNum type="arabicPeriod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Road Map</a:t>
            </a:r>
          </a:p>
        </p:txBody>
      </p:sp>
      <p:pic>
        <p:nvPicPr>
          <p:cNvPr id="8" name="Shape 277" descr="Image result for timeline example"/>
          <p:cNvPicPr preferRelativeResize="0"/>
          <p:nvPr/>
        </p:nvPicPr>
        <p:blipFill rotWithShape="1">
          <a:blip r:embed="rId2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164082" y="3668486"/>
            <a:ext cx="3556864" cy="2183642"/>
          </a:xfrm>
          <a:prstGeom prst="rect">
            <a:avLst/>
          </a:prstGeom>
          <a:solidFill>
            <a:srgbClr val="0070C0">
              <a:alpha val="0"/>
            </a:srgb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96787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204440" y="1459405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200" dirty="0">
                <a:solidFill>
                  <a:srgbClr val="387AA1"/>
                </a:solidFill>
              </a:rPr>
              <a:t>الفترة الزمنية </a:t>
            </a:r>
            <a:endParaRPr lang="en-US" sz="3200" dirty="0">
              <a:solidFill>
                <a:srgbClr val="387AA1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74288" y="2021321"/>
            <a:ext cx="164592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74072" y="2375825"/>
            <a:ext cx="90438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ايضاح الفترة الزمنية لتطور المنتج أو الشركة. احرص على توضيح التالي: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lvl="0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</a:t>
            </a:r>
            <a:r>
              <a:rPr lang="ar-JO" dirty="0"/>
              <a:t>المرحلة الحالية في تطوير المنتج والخصائص التي ستضاف في</a:t>
            </a:r>
            <a:r>
              <a:rPr lang="en-US" dirty="0"/>
              <a:t> </a:t>
            </a:r>
            <a:r>
              <a:rPr lang="ar-JO" dirty="0"/>
              <a:t>المرحلة</a:t>
            </a:r>
            <a:r>
              <a:rPr lang="en-US" dirty="0"/>
              <a:t>/</a:t>
            </a:r>
            <a:r>
              <a:rPr lang="ar-JO" dirty="0"/>
              <a:t>المراحل القادمة</a:t>
            </a:r>
            <a:r>
              <a:rPr lang="en-US" dirty="0"/>
              <a:t>.</a:t>
            </a:r>
            <a:r>
              <a:rPr lang="ar-JO" dirty="0"/>
              <a:t> 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800100" lvl="1" indent="-342900" algn="r" rtl="1">
              <a:lnSpc>
                <a:spcPct val="90000"/>
              </a:lnSpc>
              <a:buClr>
                <a:schemeClr val="accent1"/>
              </a:buClr>
              <a:buSzPts val="2760"/>
              <a:buFont typeface="+mj-lt"/>
              <a:buAutoNum type="arabicPeriod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</a:t>
            </a:r>
            <a:r>
              <a:rPr lang="ar-JO" dirty="0"/>
              <a:t>التوسع الجغرافي</a:t>
            </a:r>
            <a:r>
              <a:rPr lang="en-US" dirty="0"/>
              <a:t>.</a:t>
            </a:r>
            <a:r>
              <a:rPr lang="ar-JO" dirty="0"/>
              <a:t> </a:t>
            </a: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ts val="2760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- </a:t>
            </a:r>
            <a:r>
              <a:rPr lang="ar-JO" dirty="0"/>
              <a:t>الأهداف المرجو تحقيقها في المستقبل </a:t>
            </a:r>
          </a:p>
          <a:p>
            <a:pPr lvl="1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800100" lvl="1" indent="-342900" algn="r" rtl="1">
              <a:lnSpc>
                <a:spcPct val="90000"/>
              </a:lnSpc>
              <a:buClr>
                <a:schemeClr val="accent1"/>
              </a:buClr>
              <a:buSzPts val="2760"/>
              <a:buFont typeface="+mj-lt"/>
              <a:buAutoNum type="arabicPeriod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Myriad Pro Light" panose="020B0403030403020204" pitchFamily="34" charset="0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الفترة الزمنية </a:t>
            </a:r>
            <a:endParaRPr lang="en-US" sz="3600" b="1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pic>
        <p:nvPicPr>
          <p:cNvPr id="8" name="Shape 277" descr="Image result for timeline example"/>
          <p:cNvPicPr preferRelativeResize="0"/>
          <p:nvPr/>
        </p:nvPicPr>
        <p:blipFill rotWithShape="1">
          <a:blip r:embed="rId2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459132" y="3728446"/>
            <a:ext cx="3556864" cy="2183642"/>
          </a:xfrm>
          <a:prstGeom prst="rect">
            <a:avLst/>
          </a:prstGeom>
          <a:solidFill>
            <a:srgbClr val="0070C0">
              <a:alpha val="0"/>
            </a:srgb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26713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4980" y="1321613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</a:rPr>
              <a:t>Revenue Streams</a:t>
            </a:r>
          </a:p>
        </p:txBody>
      </p:sp>
      <p:sp>
        <p:nvSpPr>
          <p:cNvPr id="7" name="Rectangle 6"/>
          <p:cNvSpPr/>
          <p:nvPr/>
        </p:nvSpPr>
        <p:spPr>
          <a:xfrm>
            <a:off x="1574072" y="1883529"/>
            <a:ext cx="2896328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74072" y="2113890"/>
            <a:ext cx="9043855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latin typeface="+mj-lt"/>
                <a:ea typeface="Garamond"/>
                <a:cs typeface="Garamond"/>
                <a:sym typeface="Garamond"/>
              </a:rPr>
              <a:t>What are all the different ways you will make revenue?</a:t>
            </a: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sz="2400" dirty="0"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latin typeface="+mj-lt"/>
                <a:ea typeface="Garamond"/>
                <a:cs typeface="Garamond"/>
                <a:sym typeface="Garamond"/>
              </a:rPr>
              <a:t>What are the projected Sales and Revenues?</a:t>
            </a: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sz="2400" dirty="0"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latin typeface="+mj-lt"/>
                <a:ea typeface="Garamond"/>
                <a:cs typeface="Garamond"/>
                <a:sym typeface="Garamond"/>
              </a:rPr>
              <a:t>How are you charging your customers/users? (Packages, per item, Ads and viewership, Etc..)</a:t>
            </a:r>
          </a:p>
          <a:p>
            <a:pPr marL="285750" lvl="0" indent="-285750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09798" y="4194460"/>
            <a:ext cx="90438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80"/>
              </a:spcBef>
              <a:buClr>
                <a:schemeClr val="accent1"/>
              </a:buClr>
              <a:buSzPts val="2760"/>
            </a:pPr>
            <a:r>
              <a:rPr lang="en-US" sz="1600" i="1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Note: Identify what you assume, and demonstrate assumptions through evidence. </a:t>
            </a:r>
          </a:p>
        </p:txBody>
      </p:sp>
    </p:spTree>
    <p:extLst>
      <p:ext uri="{BB962C8B-B14F-4D97-AF65-F5344CB8AC3E}">
        <p14:creationId xmlns:p14="http://schemas.microsoft.com/office/powerpoint/2010/main" val="3977328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8654" y="1112516"/>
            <a:ext cx="843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600" dirty="0">
                <a:solidFill>
                  <a:srgbClr val="01A0C5"/>
                </a:solidFill>
              </a:rPr>
              <a:t>ملاحظات عامة للمتقدمين 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6891336" y="1708352"/>
            <a:ext cx="374904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320614"/>
            <a:ext cx="90438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  <a:latin typeface="+mj-lt"/>
              </a:rPr>
              <a:t>هذا العرض التقديمي هو تمثيل وتوضيح لشركتك، مما يعني أن التصميم العام والاشكال والمخططات في غاية الأهمية. </a:t>
            </a:r>
            <a:endParaRPr lang="en-US" dirty="0">
              <a:solidFill>
                <a:schemeClr val="tx2"/>
              </a:solidFill>
              <a:latin typeface="+mj-lt"/>
            </a:endParaRPr>
          </a:p>
          <a:p>
            <a:pPr algn="r" rtl="1">
              <a:buClr>
                <a:schemeClr val="accent1"/>
              </a:buClr>
              <a:buSzPts val="2760"/>
            </a:pPr>
            <a:endParaRPr lang="en-US" dirty="0">
              <a:solidFill>
                <a:schemeClr val="tx2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pa-Arab-PK" dirty="0">
                <a:solidFill>
                  <a:schemeClr val="tx2"/>
                </a:solidFill>
              </a:rPr>
              <a:t>تمثل الدلائل والإثباتات الرقمية أداة مهمة لتقديم شركتك وتوضيح السوق الذي تتعامل معه.</a:t>
            </a:r>
            <a:endParaRPr lang="en-US" dirty="0">
              <a:solidFill>
                <a:schemeClr val="tx2"/>
              </a:solidFill>
            </a:endParaRPr>
          </a:p>
          <a:p>
            <a:pPr algn="r" rtl="1">
              <a:buClr>
                <a:schemeClr val="accent1"/>
              </a:buClr>
              <a:buSzPts val="2760"/>
            </a:pPr>
            <a:endParaRPr lang="ar-JO" dirty="0">
              <a:solidFill>
                <a:schemeClr val="tx2"/>
              </a:solidFill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</a:rPr>
              <a:t>تنويه: </a:t>
            </a:r>
            <a:r>
              <a:rPr lang="pa-Arab-PK" dirty="0">
                <a:solidFill>
                  <a:schemeClr val="tx2"/>
                </a:solidFill>
              </a:rPr>
              <a:t>لا يجب أن تلتزم بهذا النموذج حرفيًا، </a:t>
            </a:r>
            <a:r>
              <a:rPr lang="ar-JO" dirty="0">
                <a:solidFill>
                  <a:schemeClr val="tx2"/>
                </a:solidFill>
              </a:rPr>
              <a:t>وعدم توفر الشعار والنسخة التجريبية من المنتج لن يمثل عائقا.</a:t>
            </a:r>
            <a:r>
              <a:rPr lang="en-US" dirty="0">
                <a:solidFill>
                  <a:schemeClr val="tx2"/>
                </a:solidFill>
              </a:rPr>
              <a:t> </a:t>
            </a:r>
            <a:endParaRPr lang="ar-JO" dirty="0">
              <a:solidFill>
                <a:schemeClr val="tx2"/>
              </a:solidFill>
            </a:endParaRPr>
          </a:p>
          <a:p>
            <a:pPr algn="r" rtl="1">
              <a:buClr>
                <a:schemeClr val="accent1"/>
              </a:buClr>
              <a:buSzPts val="2760"/>
            </a:pPr>
            <a:endParaRPr lang="ar-JO" dirty="0">
              <a:solidFill>
                <a:schemeClr val="tx2"/>
              </a:solidFill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pa-Arab-PK" dirty="0">
                <a:solidFill>
                  <a:schemeClr val="tx2"/>
                </a:solidFill>
                <a:latin typeface="+mj-lt"/>
              </a:rPr>
              <a:t>نحن نتفهم أنه مشروع ناشئ، وغياب جزء من المحتوى مقبول، </a:t>
            </a:r>
            <a:r>
              <a:rPr lang="ar-JO" dirty="0">
                <a:solidFill>
                  <a:schemeClr val="tx2"/>
                </a:solidFill>
                <a:latin typeface="+mj-lt"/>
              </a:rPr>
              <a:t>إلا أنه من المفترض أن تكون قد </a:t>
            </a:r>
            <a:r>
              <a:rPr lang="pa-Arab-PK" dirty="0">
                <a:solidFill>
                  <a:schemeClr val="tx2"/>
                </a:solidFill>
                <a:latin typeface="+mj-lt"/>
              </a:rPr>
              <a:t>قمت</a:t>
            </a:r>
            <a:r>
              <a:rPr lang="ar-JO" dirty="0">
                <a:solidFill>
                  <a:schemeClr val="tx2"/>
                </a:solidFill>
                <a:latin typeface="+mj-lt"/>
              </a:rPr>
              <a:t> بعمل بحث و</a:t>
            </a:r>
            <a:r>
              <a:rPr lang="pa-Arab-PK" dirty="0">
                <a:solidFill>
                  <a:schemeClr val="tx2"/>
                </a:solidFill>
                <a:latin typeface="+mj-lt"/>
              </a:rPr>
              <a:t> دراسة احتياجات السوق لتصميم مشروعك، وذلك قبل إنشاء العرض التقديمي.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49295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38725" y="1315587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3200" dirty="0">
                <a:solidFill>
                  <a:srgbClr val="005487"/>
                </a:solidFill>
              </a:rPr>
              <a:t>مصادر الإيرادات</a:t>
            </a:r>
            <a:endParaRPr lang="en-US" sz="3200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14722" y="1883529"/>
            <a:ext cx="228600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74072" y="2113890"/>
            <a:ext cx="9043855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ما هي مصادر الايرادات المختلفة في مشروعك؟</a:t>
            </a:r>
          </a:p>
          <a:p>
            <a:pPr lvl="0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sz="2400" dirty="0"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ما </a:t>
            </a:r>
            <a:r>
              <a:rPr lang="pa-Arab-PK" sz="2400" dirty="0"/>
              <a:t>قيمة</a:t>
            </a:r>
            <a:r>
              <a:rPr lang="ar-JO" sz="2400" dirty="0"/>
              <a:t> الايرادات والمبيعات المتوقعة ؟</a:t>
            </a:r>
          </a:p>
          <a:p>
            <a:pPr lvl="0" algn="r" rtl="1">
              <a:lnSpc>
                <a:spcPct val="90000"/>
              </a:lnSpc>
              <a:buClr>
                <a:schemeClr val="accent1"/>
              </a:buClr>
              <a:buSzPts val="2760"/>
            </a:pPr>
            <a:endParaRPr lang="en-US" sz="2400" dirty="0"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كيف يتم تحصيل </a:t>
            </a:r>
            <a:r>
              <a:rPr lang="pa-Arab-PK" sz="2400" dirty="0"/>
              <a:t>الايرادات</a:t>
            </a:r>
            <a:r>
              <a:rPr lang="ar-JO" sz="2400" dirty="0"/>
              <a:t> من المستخدمين؟ (بيع المنتجات على شكل حزم/ بيع كل منتج لوحده/ عبر الاعلانات و المشاهدة ...)</a:t>
            </a:r>
            <a:endParaRPr lang="en-US" sz="2400" dirty="0"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 algn="r" rtl="1">
              <a:lnSpc>
                <a:spcPct val="90000"/>
              </a:lnSpc>
              <a:buClr>
                <a:schemeClr val="accent1"/>
              </a:buClr>
              <a:buSzPts val="2760"/>
              <a:buFont typeface="Arial"/>
              <a:buChar char="•"/>
            </a:pP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09798" y="4194460"/>
            <a:ext cx="9043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i="1" dirty="0"/>
              <a:t>ملاحظة :  احرص على تقديم أدلة تدعم أي افتراضات تقدمها</a:t>
            </a:r>
            <a:r>
              <a:rPr lang="en-US" i="1" dirty="0"/>
              <a:t>.</a:t>
            </a:r>
            <a:r>
              <a:rPr lang="ar-JO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17438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607" y="139006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First Year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8039" y="1951977"/>
            <a:ext cx="1505474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39" y="2241319"/>
            <a:ext cx="9043855" cy="3980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  <a:hlinkClick r:id="rId3"/>
              </a:rPr>
              <a:t>Insert</a:t>
            </a: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 a detailed projected </a:t>
            </a: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  <a:hlinkClick r:id="rId4"/>
              </a:rPr>
              <a:t>income statement </a:t>
            </a: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for the first year, breaking it down month by month (this is shown in the next slide).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Attach an excel sheet of your projected income statement for the first year of operation.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Any jumps in revenue or expenses? Elaborate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Mention critical assumption</a:t>
            </a:r>
          </a:p>
          <a:p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If you are an established business, it worth’s sharing with us your traction </a:t>
            </a:r>
            <a:r>
              <a:rPr lang="en-US" i="1" dirty="0">
                <a:latin typeface="+mj-lt"/>
                <a:sym typeface="Garamond"/>
              </a:rPr>
              <a:t>(</a:t>
            </a:r>
            <a:r>
              <a:rPr lang="en-US" i="1" dirty="0">
                <a:latin typeface="+mj-lt"/>
              </a:rPr>
              <a:t>Revenue and # of customers to date)</a:t>
            </a: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  <a:hlinkClick r:id="rId5"/>
              </a:rPr>
              <a:t>Financial Projections</a:t>
            </a:r>
            <a:endParaRPr lang="en-US" sz="3600" b="1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9313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95784" y="1390061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200" dirty="0">
                <a:solidFill>
                  <a:srgbClr val="005487"/>
                </a:solidFill>
              </a:rPr>
              <a:t>السنة الأولى</a:t>
            </a:r>
            <a:endParaRPr lang="en-US" sz="3200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73205" y="1951977"/>
            <a:ext cx="1505474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39" y="2241319"/>
            <a:ext cx="9043855" cy="3377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أرفق قائمة الدخل المتوقعة للسنة الأولى بشكل مفصل لكل شهر</a:t>
            </a:r>
            <a:r>
              <a:rPr lang="en-US" sz="2400" dirty="0"/>
              <a:t>)</a:t>
            </a:r>
            <a:r>
              <a:rPr lang="ar-JO" sz="2400" dirty="0"/>
              <a:t>موضح في الصفحة التالية</a:t>
            </a:r>
            <a:r>
              <a:rPr lang="en-US" sz="2400" dirty="0"/>
              <a:t>.(</a:t>
            </a:r>
            <a:r>
              <a:rPr lang="ar-JO" sz="2400" dirty="0"/>
              <a:t> </a:t>
            </a:r>
            <a:endParaRPr lang="en-US" sz="2400" dirty="0"/>
          </a:p>
          <a:p>
            <a:pPr algn="r" rtl="1">
              <a:buClr>
                <a:schemeClr val="accent1"/>
              </a:buClr>
              <a:buSzPts val="2760"/>
            </a:pPr>
            <a:endParaRPr lang="ar-JO" dirty="0"/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أرفق ملف إكسيل يضم قائمة الدخل المتوقعة للسنة الأولى</a:t>
            </a:r>
            <a:r>
              <a:rPr lang="en-US" sz="2400" dirty="0"/>
              <a:t>.</a:t>
            </a:r>
            <a:r>
              <a:rPr lang="ar-JO" sz="2400" dirty="0"/>
              <a:t> 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تقديم شرح حول أي قفزات كبيرة في الإيرادات أو المصاريف</a:t>
            </a:r>
            <a:r>
              <a:rPr lang="en-US" sz="2400" dirty="0"/>
              <a:t>.</a:t>
            </a:r>
            <a:r>
              <a:rPr lang="ar-JO" sz="2400" dirty="0"/>
              <a:t> 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أذكر الافتراضات المهمة</a:t>
            </a:r>
            <a:r>
              <a:rPr lang="en-US" sz="2400" dirty="0"/>
              <a:t>.</a:t>
            </a:r>
          </a:p>
          <a:p>
            <a:pPr marL="285750" lvl="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إذا كان مشروعك مؤسس بالفعل</a:t>
            </a:r>
            <a:r>
              <a:rPr lang="ar-JO" dirty="0"/>
              <a:t> </a:t>
            </a:r>
            <a:r>
              <a:rPr lang="ar-JO" sz="2400" dirty="0"/>
              <a:t>، من المستحسن إرفاق الإيرادات وعدد العملاء الخاصة بك حتى الآن. 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08409" y="590614"/>
            <a:ext cx="5992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الجوانب المالية  </a:t>
            </a:r>
            <a:endParaRPr lang="en-US" sz="3600" b="1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9467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495350" y="1345215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First 3 years</a:t>
            </a:r>
          </a:p>
        </p:txBody>
      </p:sp>
      <p:sp>
        <p:nvSpPr>
          <p:cNvPr id="7" name="Rectangle 6"/>
          <p:cNvSpPr/>
          <p:nvPr/>
        </p:nvSpPr>
        <p:spPr>
          <a:xfrm>
            <a:off x="909457" y="1907131"/>
            <a:ext cx="2026783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836464" y="2133773"/>
            <a:ext cx="2805381" cy="2731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Note: 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-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Round up to nearest currency. </a:t>
            </a: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-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List currency type (JOD’s, $’s).</a:t>
            </a: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-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Explain large jumps in revenue/expenses (JOD’s/ $’s)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Financial Projections</a:t>
            </a:r>
          </a:p>
        </p:txBody>
      </p:sp>
      <p:pic>
        <p:nvPicPr>
          <p:cNvPr id="8" name="Shape 29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04798" y="1345216"/>
            <a:ext cx="7952862" cy="5072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85429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35245" y="1345215"/>
            <a:ext cx="48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2400" dirty="0">
                <a:solidFill>
                  <a:srgbClr val="005487"/>
                </a:solidFill>
              </a:rPr>
              <a:t>السنوات الثالث الأولى </a:t>
            </a:r>
            <a:endParaRPr lang="en-US" sz="2400" dirty="0">
              <a:solidFill>
                <a:srgbClr val="005487"/>
              </a:solidFill>
              <a:latin typeface="+mj-lt"/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959185" y="1907131"/>
            <a:ext cx="201168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8316566" y="2133773"/>
            <a:ext cx="2805381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/>
              <a:t>ملاحظة: </a:t>
            </a: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-"/>
            </a:pPr>
            <a:r>
              <a:rPr lang="ar-JO" dirty="0"/>
              <a:t>احرص على تقريب </a:t>
            </a:r>
            <a:r>
              <a:rPr lang="pa-Arab-PK" dirty="0"/>
              <a:t>الأرقام </a:t>
            </a:r>
            <a:r>
              <a:rPr lang="ar-JO" dirty="0"/>
              <a:t>لأقرب</a:t>
            </a:r>
            <a:r>
              <a:rPr lang="pa-Arab-PK" dirty="0"/>
              <a:t> عشرة أو</a:t>
            </a:r>
            <a:r>
              <a:rPr lang="ar-JO" dirty="0"/>
              <a:t> </a:t>
            </a:r>
            <a:r>
              <a:rPr lang="pa-Arab-PK" dirty="0"/>
              <a:t>عدد صحيح. </a:t>
            </a:r>
            <a:endParaRPr lang="en-US" dirty="0"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-"/>
            </a:pPr>
            <a:r>
              <a:rPr lang="ar-JO" dirty="0"/>
              <a:t>اذكر </a:t>
            </a:r>
            <a:r>
              <a:rPr lang="pa-Arab-PK" dirty="0"/>
              <a:t>العملة المستخدمة (دينار أردني أو دولار أمريكي)</a:t>
            </a:r>
            <a:endParaRPr lang="en-US" dirty="0"/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-"/>
            </a:pPr>
            <a:r>
              <a:rPr lang="ar-JO" dirty="0"/>
              <a:t>تقديم شرح حول أي قفزات كبيرة في الإيرادات أو المصاريف</a:t>
            </a:r>
            <a:r>
              <a:rPr lang="en-US" dirty="0">
                <a:ea typeface="Garamond"/>
                <a:cs typeface="Garamond"/>
                <a:sym typeface="Garamond"/>
              </a:rPr>
              <a:t> </a:t>
            </a:r>
            <a:r>
              <a:rPr lang="pa-Arab-PK" dirty="0">
                <a:ea typeface="Garamond"/>
                <a:cs typeface="Garamond"/>
                <a:sym typeface="Garamond"/>
              </a:rPr>
              <a:t> (</a:t>
            </a:r>
            <a:r>
              <a:rPr lang="pa-Arab-PK" dirty="0"/>
              <a:t>دينار أردني أو دولار أمريكي</a:t>
            </a:r>
            <a:r>
              <a:rPr lang="pa-Arab-PK" dirty="0">
                <a:sym typeface="Garamond"/>
              </a:rPr>
              <a:t>).</a:t>
            </a:r>
            <a:endParaRPr lang="ar-JO" dirty="0"/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Tx/>
              <a:buChar char="-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JO" sz="3600" dirty="0">
                <a:solidFill>
                  <a:srgbClr val="005487"/>
                </a:solidFill>
              </a:rPr>
              <a:t>الجوانب المالية  </a:t>
            </a:r>
            <a:endParaRPr lang="en-US" sz="3600" b="1" dirty="0">
              <a:solidFill>
                <a:srgbClr val="005487"/>
              </a:solidFill>
              <a:ea typeface="Myriad Pro Light" charset="0"/>
              <a:cs typeface="Myriad Pro Light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6F64C8-B4BD-4256-AE23-2FE92661B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528425"/>
              </p:ext>
            </p:extLst>
          </p:nvPr>
        </p:nvGraphicFramePr>
        <p:xfrm>
          <a:off x="404737" y="1236944"/>
          <a:ext cx="7592521" cy="508128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200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8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8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42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9291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300" dirty="0"/>
                        <a:t>السنة الأولى </a:t>
                      </a:r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300" dirty="0"/>
                        <a:t>السنة الثانية</a:t>
                      </a:r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300" dirty="0"/>
                        <a:t>السنة</a:t>
                      </a:r>
                      <a:r>
                        <a:rPr lang="ar-JO" sz="1300" baseline="0" dirty="0"/>
                        <a:t> الثالثة</a:t>
                      </a:r>
                      <a:endParaRPr lang="en-US" sz="1300" dirty="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0651">
                <a:tc>
                  <a:txBody>
                    <a:bodyPr/>
                    <a:lstStyle/>
                    <a:p>
                      <a:pPr algn="r" rtl="1"/>
                      <a:r>
                        <a:rPr lang="ar-JO" sz="1300" b="0" baseline="0" dirty="0"/>
                        <a:t>الإيرادات الإجمالية </a:t>
                      </a:r>
                      <a:r>
                        <a:rPr lang="ar-JO" sz="1300" b="1" baseline="0" dirty="0"/>
                        <a:t>– قيمة المال الذي تحققه الشركة </a:t>
                      </a:r>
                      <a:endParaRPr lang="en-US" sz="1300" b="1" dirty="0"/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300" dirty="0"/>
                        <a:t>مصدر الإيرادات الأول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300" dirty="0"/>
                        <a:t>مصدر الإيرادات الثاني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300" dirty="0"/>
                        <a:t>مصدر الإيرادات الثالث </a:t>
                      </a:r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780">
                <a:tc>
                  <a:txBody>
                    <a:bodyPr/>
                    <a:lstStyle/>
                    <a:p>
                      <a:pPr algn="r" rtl="1"/>
                      <a:r>
                        <a:rPr lang="ar-JO" sz="1300" b="0" dirty="0"/>
                        <a:t>تكلفة البيع </a:t>
                      </a:r>
                      <a:r>
                        <a:rPr lang="ar-JO" sz="1300" b="1" dirty="0"/>
                        <a:t>– ما</a:t>
                      </a:r>
                      <a:r>
                        <a:rPr lang="ar-JO" sz="1300" b="1" baseline="0" dirty="0"/>
                        <a:t> هي تكلفة انتاج المنتج أو الخدمة </a:t>
                      </a:r>
                      <a:endParaRPr lang="en-US" sz="1300" b="1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654">
                <a:tc>
                  <a:txBody>
                    <a:bodyPr/>
                    <a:lstStyle/>
                    <a:p>
                      <a:pPr algn="r" rtl="1"/>
                      <a:r>
                        <a:rPr lang="ar-JO" sz="1300" b="0" baseline="0" dirty="0"/>
                        <a:t>إجمالي الربح </a:t>
                      </a:r>
                      <a:r>
                        <a:rPr lang="ar-JO" sz="1300" b="1" baseline="0" dirty="0"/>
                        <a:t>– الإيرادات ناقص تكلفة البيع </a:t>
                      </a:r>
                      <a:endParaRPr lang="en-US" sz="1300" b="1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654">
                <a:tc>
                  <a:txBody>
                    <a:bodyPr/>
                    <a:lstStyle/>
                    <a:p>
                      <a:pPr algn="r" rtl="1"/>
                      <a:r>
                        <a:rPr lang="ar-JO" sz="1300" b="0" baseline="0" dirty="0"/>
                        <a:t>هامش إجمالي الربح </a:t>
                      </a:r>
                      <a:r>
                        <a:rPr lang="ar-JO" sz="1300" b="1" baseline="0" dirty="0"/>
                        <a:t>– إجمالي الربح تقسيم الإيرادات (%)</a:t>
                      </a:r>
                      <a:endParaRPr lang="en-US" sz="1300" b="1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7484">
                <a:tc>
                  <a:txBody>
                    <a:bodyPr/>
                    <a:lstStyle/>
                    <a:p>
                      <a:pPr algn="r" rtl="1"/>
                      <a:r>
                        <a:rPr lang="ar-JO" sz="1300" baseline="0" dirty="0"/>
                        <a:t>المصاريف الإدارية والعمومية </a:t>
                      </a:r>
                    </a:p>
                    <a:p>
                      <a:pPr algn="r" rtl="1"/>
                      <a:r>
                        <a:rPr lang="ar-JO" sz="1300" baseline="0" dirty="0"/>
                        <a:t>رواتب الموظفين </a:t>
                      </a:r>
                    </a:p>
                    <a:p>
                      <a:pPr algn="r" rtl="1"/>
                      <a:r>
                        <a:rPr lang="ar-JO" sz="1300" baseline="0" dirty="0"/>
                        <a:t>الموقع الإلكتروني </a:t>
                      </a:r>
                    </a:p>
                    <a:p>
                      <a:pPr algn="r" rtl="1"/>
                      <a:r>
                        <a:rPr lang="ar-JO" sz="1300" baseline="0" dirty="0"/>
                        <a:t>التسويق </a:t>
                      </a:r>
                    </a:p>
                    <a:p>
                      <a:pPr algn="r" rtl="1"/>
                      <a:r>
                        <a:rPr lang="ar-JO" sz="1300" baseline="0" dirty="0"/>
                        <a:t>الإيجار </a:t>
                      </a:r>
                    </a:p>
                    <a:p>
                      <a:pPr algn="r" rtl="1"/>
                      <a:r>
                        <a:rPr lang="ar-JO" sz="1300" baseline="0" dirty="0"/>
                        <a:t>مصاريف أخرى </a:t>
                      </a:r>
                      <a:endParaRPr lang="en-US" sz="1300" baseline="0" dirty="0"/>
                    </a:p>
                    <a:p>
                      <a:r>
                        <a:rPr lang="en-US" sz="1300" baseline="0" dirty="0"/>
                        <a:t>     </a:t>
                      </a:r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1527">
                <a:tc>
                  <a:txBody>
                    <a:bodyPr/>
                    <a:lstStyle/>
                    <a:p>
                      <a:pPr algn="r" rtl="1"/>
                      <a:r>
                        <a:rPr lang="ar-JO" sz="1300" b="0" baseline="0" dirty="0"/>
                        <a:t>صافي الربح </a:t>
                      </a:r>
                      <a:r>
                        <a:rPr lang="ar-JO" sz="1300" b="1" baseline="0" dirty="0"/>
                        <a:t>– إجمالي الربح ناقص المصاريف الإدارية والعمومية </a:t>
                      </a:r>
                      <a:endParaRPr lang="en-US" sz="1300" b="1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654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300" b="0" baseline="0" dirty="0"/>
                        <a:t>هامش صافي الربح – صافي الربح تقسم الإيرادات (%)</a:t>
                      </a:r>
                      <a:endParaRPr lang="en-US" sz="1300" b="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41762" marR="41762" marT="20881" marB="2088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3143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19906" y="1385160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The Ask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8038" y="1951488"/>
            <a:ext cx="1349961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39" y="2271147"/>
            <a:ext cx="9043855" cy="3698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Show us exactly what you need how we might be able to help</a:t>
            </a: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How much cash do you need for the first three months? (e.g. 11,000 USD for first 3 months, 30,000 JD for the first year)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Briefly explain how this money will be used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+mj-lt"/>
              </a:rPr>
              <a:t>(e.g. 3 months, 1 year) 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+mj-lt"/>
              </a:rPr>
              <a:t>Ideally, used for business model costs and not salaries to the founders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+mj-lt"/>
              </a:rPr>
              <a:t>Utilize %’s to show use of proceeds 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What are the goals you want to reach in this period with the funds?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Finance</a:t>
            </a:r>
          </a:p>
        </p:txBody>
      </p:sp>
    </p:spTree>
    <p:extLst>
      <p:ext uri="{BB962C8B-B14F-4D97-AF65-F5344CB8AC3E}">
        <p14:creationId xmlns:p14="http://schemas.microsoft.com/office/powerpoint/2010/main" val="38151879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51108" y="1385160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3200" dirty="0">
                <a:solidFill>
                  <a:srgbClr val="005487"/>
                </a:solidFill>
              </a:rPr>
              <a:t>التمويل المطلوب </a:t>
            </a:r>
          </a:p>
        </p:txBody>
      </p:sp>
      <p:sp>
        <p:nvSpPr>
          <p:cNvPr id="7" name="Rectangle 6"/>
          <p:cNvSpPr/>
          <p:nvPr/>
        </p:nvSpPr>
        <p:spPr>
          <a:xfrm>
            <a:off x="8488583" y="1951488"/>
            <a:ext cx="21945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39" y="2271147"/>
            <a:ext cx="9043855" cy="457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حدد القيمة المطلوبة بدقة وكيف سيساعدك الاستثمار.</a:t>
            </a:r>
            <a:endParaRPr lang="en-US" sz="2400" dirty="0"/>
          </a:p>
          <a:p>
            <a:pPr algn="r" rtl="1">
              <a:buClr>
                <a:schemeClr val="accent1"/>
              </a:buClr>
              <a:buSzPts val="2760"/>
            </a:pP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ما هو التمويل المطلوب </a:t>
            </a:r>
            <a:r>
              <a:rPr lang="pa-Arab-PK" sz="2400" dirty="0"/>
              <a:t>للثلاثة </a:t>
            </a:r>
            <a:r>
              <a:rPr lang="ar-JO" sz="2400" dirty="0"/>
              <a:t>أشهر</a:t>
            </a:r>
            <a:r>
              <a:rPr lang="pa-Arab-PK" sz="2400" dirty="0"/>
              <a:t> الأولى</a:t>
            </a:r>
            <a:r>
              <a:rPr lang="ar-JO" sz="2400" dirty="0"/>
              <a:t> (مثال: ١١٬٠٠٠ دولار لأول ثلاثة أشهر، ٣٠٬٠٠٠ دولار للسنة الأولى) .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قم بتوضيح كيف سيتم إنفاق المبلغ المطلوب 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800100" lvl="1" indent="-342900" algn="r" rtl="1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+mj-lt"/>
              </a:rPr>
              <a:t>)</a:t>
            </a:r>
            <a:r>
              <a:rPr lang="ar-JO" sz="2400" dirty="0"/>
              <a:t>مثل: خلال ٣ أشهر، خلال سنة</a:t>
            </a:r>
            <a:r>
              <a:rPr lang="en-US" sz="2400" dirty="0"/>
              <a:t>(</a:t>
            </a:r>
            <a:r>
              <a:rPr lang="en-US" sz="2400" dirty="0">
                <a:latin typeface="+mj-lt"/>
              </a:rPr>
              <a:t> </a:t>
            </a:r>
          </a:p>
          <a:p>
            <a:pPr marL="800100" lvl="1" indent="-342900" algn="r" rtl="1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ar-JO" sz="2400" dirty="0"/>
              <a:t>من الأمثل استخدام المبلغ لتغطية مصاريف نموذج العمل وليس لدفع رواتب المؤسسين</a:t>
            </a:r>
            <a:r>
              <a:rPr lang="en-US" sz="2400" dirty="0"/>
              <a:t>.</a:t>
            </a:r>
            <a:r>
              <a:rPr lang="ar-JO" sz="2400" dirty="0"/>
              <a:t> </a:t>
            </a:r>
            <a:endParaRPr lang="en-US" sz="2400" dirty="0">
              <a:latin typeface="+mj-lt"/>
            </a:endParaRPr>
          </a:p>
          <a:p>
            <a:pPr marL="800100" lvl="1" indent="-342900" algn="r" rtl="1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ar-JO" sz="2400" dirty="0"/>
              <a:t>استخدم النسب المئوية </a:t>
            </a:r>
            <a:r>
              <a:rPr lang="en-US" sz="2400" dirty="0"/>
              <a:t>)</a:t>
            </a:r>
            <a:r>
              <a:rPr lang="ar-JO" sz="2400" dirty="0"/>
              <a:t>٪</a:t>
            </a:r>
            <a:r>
              <a:rPr lang="en-US" sz="2400" dirty="0"/>
              <a:t>(</a:t>
            </a:r>
            <a:r>
              <a:rPr lang="ar-JO" sz="2400" dirty="0"/>
              <a:t> لتوضيح كيف سيتم توظيف المبالغ</a:t>
            </a:r>
            <a:r>
              <a:rPr lang="en-US" sz="2400" dirty="0"/>
              <a:t>.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ما هي الأهداف المراد تحقيقها خلال هذه الفترة مع</a:t>
            </a:r>
            <a:r>
              <a:rPr lang="en-US" sz="2400" dirty="0"/>
              <a:t> </a:t>
            </a:r>
            <a:r>
              <a:rPr lang="ar-JO" sz="2400" dirty="0"/>
              <a:t>التمويل المطلوب ؟ </a:t>
            </a:r>
            <a:r>
              <a:rPr lang="ar-JO" dirty="0"/>
              <a:t> </a:t>
            </a:r>
          </a:p>
          <a:p>
            <a:pPr marL="285750" lvl="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4798" y="590614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3600" b="1" dirty="0">
                <a:solidFill>
                  <a:srgbClr val="005487"/>
                </a:solidFill>
                <a:latin typeface="+mj-lt"/>
              </a:rPr>
              <a:t>التمويل</a:t>
            </a:r>
          </a:p>
        </p:txBody>
      </p:sp>
    </p:spTree>
    <p:extLst>
      <p:ext uri="{BB962C8B-B14F-4D97-AF65-F5344CB8AC3E}">
        <p14:creationId xmlns:p14="http://schemas.microsoft.com/office/powerpoint/2010/main" val="33984937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50724" y="2669059"/>
            <a:ext cx="7624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Briefly create a lasting impression of your idea</a:t>
            </a:r>
          </a:p>
          <a:p>
            <a:pPr marL="28575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sz="2400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Highlight important features and summarize as a whole why we should invest in your idea and team. 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5438" y="1986671"/>
            <a:ext cx="3249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CA05"/>
                </a:solidFill>
                <a:latin typeface="+mj-lt"/>
                <a:ea typeface="Myriad Pro Light" charset="0"/>
                <a:cs typeface="Myriad Pro Light" charset="0"/>
              </a:rPr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9565197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7327317-8CB6-450E-AC81-0A253B34E544}"/>
              </a:ext>
            </a:extLst>
          </p:cNvPr>
          <p:cNvSpPr txBox="1"/>
          <p:nvPr/>
        </p:nvSpPr>
        <p:spPr>
          <a:xfrm>
            <a:off x="2877285" y="2669059"/>
            <a:ext cx="7624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قم بإعطاء انطباع مختصر يعلق في ذهن </a:t>
            </a:r>
            <a:r>
              <a:rPr lang="ar-JO" sz="2400" dirty="0" err="1"/>
              <a:t>المشاهدعن</a:t>
            </a:r>
            <a:r>
              <a:rPr lang="ar-JO" sz="2400" dirty="0"/>
              <a:t> فكرتك.</a:t>
            </a:r>
            <a:endParaRPr lang="en-US" sz="2400" dirty="0"/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sz="2400" dirty="0"/>
              <a:t>سلط الضوء على الميزات الهامة و لخص بشكل عام لماذا يجب الاستثمار في فكرتك وفريقك.</a:t>
            </a:r>
            <a:endParaRPr lang="en-US" sz="2400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E0EEF4-8BF6-4B93-9E0A-E8698F112562}"/>
              </a:ext>
            </a:extLst>
          </p:cNvPr>
          <p:cNvSpPr txBox="1"/>
          <p:nvPr/>
        </p:nvSpPr>
        <p:spPr>
          <a:xfrm>
            <a:off x="7144207" y="1986671"/>
            <a:ext cx="3249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3600" dirty="0">
                <a:solidFill>
                  <a:srgbClr val="FFCA05"/>
                </a:solidFill>
              </a:rPr>
              <a:t>ملخص</a:t>
            </a:r>
          </a:p>
        </p:txBody>
      </p:sp>
    </p:spTree>
    <p:extLst>
      <p:ext uri="{BB962C8B-B14F-4D97-AF65-F5344CB8AC3E}">
        <p14:creationId xmlns:p14="http://schemas.microsoft.com/office/powerpoint/2010/main" val="11235009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774084" y="3208327"/>
            <a:ext cx="48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5487"/>
                </a:solidFill>
                <a:latin typeface="Myriad Pro" charset="0"/>
                <a:ea typeface="Myriad Pro" charset="0"/>
                <a:cs typeface="Myriad Pro" charset="0"/>
              </a:rPr>
              <a:t>Your logo/company name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4084" y="3659722"/>
            <a:ext cx="48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solidFill>
                <a:srgbClr val="005487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431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9450" y="1173002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1A0C5"/>
                </a:solidFill>
                <a:ea typeface="Myriad Pro Light" charset="0"/>
                <a:cs typeface="Myriad Pro Light" charset="0"/>
              </a:rPr>
              <a:t>Avoid the following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8040" y="1750754"/>
            <a:ext cx="3590397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320614"/>
            <a:ext cx="9043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Too much information from text and slides can overwhelm and disorient your presentation</a:t>
            </a:r>
            <a:r>
              <a:rPr lang="en-US" dirty="0">
                <a:latin typeface="+mj-lt"/>
              </a:rPr>
              <a:t>, try to visualize using icons, graphs &amp; charts.</a:t>
            </a: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  <a:sym typeface="Garamond"/>
            </a:endParaRPr>
          </a:p>
          <a:p>
            <a:pPr marL="285750" lvl="0" indent="-285750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sym typeface="Garamond"/>
              </a:rPr>
              <a:t>It is important to defend your company, but don’t empower your company above its true stand point. There are direct &amp; indirect competitors in every field, address them with full credit</a:t>
            </a:r>
            <a:r>
              <a:rPr lang="en-US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6962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774084" y="3208327"/>
            <a:ext cx="48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JO" sz="2400" dirty="0">
                <a:solidFill>
                  <a:srgbClr val="0070C0"/>
                </a:solidFill>
              </a:rPr>
              <a:t>اسم الشركة/ الشعار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4084" y="3659722"/>
            <a:ext cx="48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solidFill>
                <a:srgbClr val="005487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875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76306" y="1173002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3600" dirty="0">
                <a:solidFill>
                  <a:srgbClr val="01A0C5"/>
                </a:solidFill>
              </a:rPr>
              <a:t>تجنب التالي </a:t>
            </a:r>
            <a:endParaRPr lang="en-US" sz="3600" dirty="0">
              <a:solidFill>
                <a:srgbClr val="01A0C5"/>
              </a:solidFill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908297" y="1750754"/>
            <a:ext cx="17373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320614"/>
            <a:ext cx="90438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</a:rPr>
              <a:t>المبالغة باستخدام فقرات نصية في كل شريحة من الممكن أن يعيق غرض العرض التقديمي، حاول استخدام صور ورسوم بيانية للتوضيح</a:t>
            </a:r>
            <a:r>
              <a:rPr lang="pa-Arab-PK" dirty="0">
                <a:solidFill>
                  <a:schemeClr val="tx2"/>
                </a:solidFill>
              </a:rPr>
              <a:t>.</a:t>
            </a:r>
            <a:endParaRPr lang="en-US" dirty="0">
              <a:solidFill>
                <a:schemeClr val="tx2"/>
              </a:solidFill>
            </a:endParaRPr>
          </a:p>
          <a:p>
            <a:pPr algn="r" rtl="1">
              <a:buClr>
                <a:schemeClr val="accent1"/>
              </a:buClr>
              <a:buSzPts val="2760"/>
            </a:pPr>
            <a:endParaRPr lang="pa-Arab-PK" dirty="0">
              <a:solidFill>
                <a:schemeClr val="tx2"/>
              </a:solidFill>
            </a:endParaRPr>
          </a:p>
          <a:p>
            <a:pPr marL="285750" lvl="0" indent="-285750" algn="r" rtl="1"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pa-Arab-PK" dirty="0">
                <a:solidFill>
                  <a:schemeClr val="tx2"/>
                </a:solidFill>
                <a:latin typeface="+mj-lt"/>
              </a:rPr>
              <a:t>من  المهم أن تبرز شركتك بأفضل صورة، لكن تجنب المبالغة في تقييم قوة وحجم شركتك. هناك منافسون مباشرون وغير مباشرون في كل قطاع، اذكرهم بالتفصيل.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3322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60872" y="1120757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1A0C5"/>
                </a:solidFill>
                <a:ea typeface="Myriad Pro Light" charset="0"/>
                <a:cs typeface="Myriad Pro Light" charset="0"/>
              </a:rPr>
              <a:t>Consider the following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8039" y="1710456"/>
            <a:ext cx="4156005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320614"/>
            <a:ext cx="9043855" cy="2036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Know your </a:t>
            </a: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  <a:hlinkClick r:id="rId2"/>
              </a:rPr>
              <a:t>customer</a:t>
            </a: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, conducting a comprehensive offline and online market research about your targeted market is essential to validate your business idea and alerts you about unconsidered challenges and/or needs.</a:t>
            </a:r>
          </a:p>
          <a:p>
            <a:pPr marL="285750" indent="-285750" algn="just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The questions should not be used as headings, but rather as guides that you will later remove from your submitted pitch deck.</a:t>
            </a:r>
          </a:p>
          <a:p>
            <a:pPr marL="285750" indent="-285750" algn="just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Turning on the “Slide Show” mode for an easier access to the embedded links.</a:t>
            </a:r>
          </a:p>
        </p:txBody>
      </p:sp>
    </p:spTree>
    <p:extLst>
      <p:ext uri="{BB962C8B-B14F-4D97-AF65-F5344CB8AC3E}">
        <p14:creationId xmlns:p14="http://schemas.microsoft.com/office/powerpoint/2010/main" val="2524135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57922" y="1120757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JO" sz="3600" dirty="0">
                <a:solidFill>
                  <a:srgbClr val="01A0C5"/>
                </a:solidFill>
              </a:rPr>
              <a:t>راعي التالي </a:t>
            </a:r>
            <a:endParaRPr lang="en-US" sz="3600" dirty="0">
              <a:solidFill>
                <a:srgbClr val="01A0C5"/>
              </a:solidFill>
              <a:ea typeface="Myriad Pro Light" charset="0"/>
              <a:cs typeface="Myriad Pro Ligh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788385" y="1710456"/>
            <a:ext cx="182880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40" y="2320614"/>
            <a:ext cx="9043855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</a:rPr>
              <a:t>تعرف على زبائنك</a:t>
            </a:r>
            <a:r>
              <a:rPr lang="pa-Arab-PK" dirty="0">
                <a:solidFill>
                  <a:schemeClr val="tx2"/>
                </a:solidFill>
              </a:rPr>
              <a:t>.</a:t>
            </a:r>
            <a:r>
              <a:rPr lang="ar-JO" dirty="0">
                <a:solidFill>
                  <a:schemeClr val="tx2"/>
                </a:solidFill>
              </a:rPr>
              <a:t> </a:t>
            </a:r>
            <a:r>
              <a:rPr lang="pa-Arab-PK" dirty="0">
                <a:solidFill>
                  <a:schemeClr val="tx2"/>
                </a:solidFill>
              </a:rPr>
              <a:t>من الضروري </a:t>
            </a:r>
            <a:r>
              <a:rPr lang="ar-JO" dirty="0">
                <a:solidFill>
                  <a:schemeClr val="tx2"/>
                </a:solidFill>
              </a:rPr>
              <a:t>إجراء دراسة شاملة للسوق المستهدف سواء عبر المنصات الاجتماعية أو على أرض الواقع لتحديد مدى فاعلية الفكرة </a:t>
            </a:r>
            <a:r>
              <a:rPr lang="pa-Arab-PK" dirty="0">
                <a:solidFill>
                  <a:schemeClr val="tx2"/>
                </a:solidFill>
              </a:rPr>
              <a:t>والانتباه </a:t>
            </a:r>
            <a:r>
              <a:rPr lang="ar-JO" dirty="0">
                <a:solidFill>
                  <a:schemeClr val="tx2"/>
                </a:solidFill>
              </a:rPr>
              <a:t>إلى أي تحديات أو احتياجات في السوق لم يتم النظر فيها.</a:t>
            </a:r>
            <a:endParaRPr lang="en-US" dirty="0">
              <a:solidFill>
                <a:schemeClr val="tx2"/>
              </a:solidFill>
              <a:latin typeface="+mj-lt"/>
              <a:ea typeface="Garamond"/>
              <a:cs typeface="Garamond"/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</a:rPr>
              <a:t>يتمثل دور الأسئلة الموجودة في كل شريحة بكونها إرشادات قد تساعدك على بناء أفضل لمحتوى عرض التقديمي، وبالتالي يتوقع محوها واستبدالها بالمحتوى الملائم لعنوان الشريحة.</a:t>
            </a:r>
            <a:endParaRPr lang="en-US" dirty="0">
              <a:solidFill>
                <a:schemeClr val="tx2"/>
              </a:solidFill>
            </a:endParaRPr>
          </a:p>
          <a:p>
            <a:pPr marL="285750" indent="-285750" algn="r" rtl="1">
              <a:spcBef>
                <a:spcPts val="1080"/>
              </a:spcBef>
              <a:buClr>
                <a:schemeClr val="accent1"/>
              </a:buClr>
              <a:buSzPts val="2760"/>
              <a:buFont typeface="Arial"/>
              <a:buChar char="•"/>
            </a:pPr>
            <a:r>
              <a:rPr lang="ar-JO" dirty="0">
                <a:solidFill>
                  <a:schemeClr val="tx2"/>
                </a:solidFill>
                <a:latin typeface="+mj-lt"/>
                <a:ea typeface="Garamond"/>
                <a:cs typeface="Garamond"/>
              </a:rPr>
              <a:t>قم بتشغيل وضع "عرض الشرائح" للوصول بسهولة إلى الروابط المدمجة.</a:t>
            </a:r>
            <a:endParaRPr lang="en-US" dirty="0">
              <a:solidFill>
                <a:schemeClr val="tx2"/>
              </a:solidFill>
              <a:latin typeface="+mj-lt"/>
              <a:ea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3776044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04798" y="636442"/>
            <a:ext cx="4830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Company Info</a:t>
            </a:r>
          </a:p>
        </p:txBody>
      </p:sp>
      <p:sp>
        <p:nvSpPr>
          <p:cNvPr id="7" name="Rectangle 6"/>
          <p:cNvSpPr/>
          <p:nvPr/>
        </p:nvSpPr>
        <p:spPr>
          <a:xfrm>
            <a:off x="1698040" y="2023950"/>
            <a:ext cx="943560" cy="45719"/>
          </a:xfrm>
          <a:prstGeom prst="rect">
            <a:avLst/>
          </a:prstGeom>
          <a:solidFill>
            <a:srgbClr val="01A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698039" y="2366008"/>
            <a:ext cx="9043855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Company name</a:t>
            </a: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Logo (if created)</a:t>
            </a: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Char char="•"/>
            </a:pPr>
            <a:endParaRPr lang="en-US" dirty="0">
              <a:solidFill>
                <a:srgbClr val="262626"/>
              </a:solidFill>
              <a:latin typeface="+mj-lt"/>
              <a:ea typeface="Garamond"/>
              <a:cs typeface="Garamond"/>
            </a:endParaRPr>
          </a:p>
          <a:p>
            <a:pPr marL="285750" lvl="0" indent="-285750">
              <a:spcBef>
                <a:spcPts val="1080"/>
              </a:spcBef>
              <a:buClr>
                <a:schemeClr val="accent1"/>
              </a:buClr>
              <a:buSzPts val="2760"/>
              <a:buChar char="•"/>
            </a:pPr>
            <a:r>
              <a:rPr lang="en-US" dirty="0">
                <a:solidFill>
                  <a:srgbClr val="262626"/>
                </a:solidFill>
                <a:latin typeface="+mj-lt"/>
                <a:ea typeface="Garamond"/>
                <a:cs typeface="Garamond"/>
              </a:rPr>
              <a:t>Slogan (if available)</a:t>
            </a:r>
          </a:p>
          <a:p>
            <a:pPr marL="285750" lvl="0" indent="-285750">
              <a:spcBef>
                <a:spcPts val="1080"/>
              </a:spcBef>
              <a:buSzPts val="2760"/>
              <a:buChar char="•"/>
            </a:pPr>
            <a:endParaRPr lang="en-US" dirty="0">
              <a:latin typeface="Myriad Pro Light" panose="020B0403030403020204" pitchFamily="34" charset="0"/>
            </a:endParaRPr>
          </a:p>
          <a:p>
            <a:pPr marL="285750" lvl="0" indent="-285750">
              <a:spcBef>
                <a:spcPts val="1080"/>
              </a:spcBef>
              <a:buSzPts val="2760"/>
              <a:buChar char="•"/>
            </a:pPr>
            <a:endParaRPr lang="en-US" dirty="0">
              <a:latin typeface="Myriad Pro Light" panose="020B0403030403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45349" y="1439175"/>
            <a:ext cx="483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5487"/>
                </a:solidFill>
                <a:latin typeface="+mj-lt"/>
                <a:ea typeface="Myriad Pro Light" charset="0"/>
                <a:cs typeface="Myriad Pro Light" charset="0"/>
              </a:rPr>
              <a:t>Brand</a:t>
            </a:r>
          </a:p>
        </p:txBody>
      </p:sp>
    </p:spTree>
    <p:extLst>
      <p:ext uri="{BB962C8B-B14F-4D97-AF65-F5344CB8AC3E}">
        <p14:creationId xmlns:p14="http://schemas.microsoft.com/office/powerpoint/2010/main" val="2160890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3256</TotalTime>
  <Words>2984</Words>
  <Application>Microsoft Office PowerPoint</Application>
  <PresentationFormat>Widescreen</PresentationFormat>
  <Paragraphs>500</Paragraphs>
  <Slides>50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0" baseType="lpstr">
      <vt:lpstr>Arial</vt:lpstr>
      <vt:lpstr>Calibri</vt:lpstr>
      <vt:lpstr>Calibri </vt:lpstr>
      <vt:lpstr>Calibri Light</vt:lpstr>
      <vt:lpstr>Courier New</vt:lpstr>
      <vt:lpstr>Garamond</vt:lpstr>
      <vt:lpstr>Myriad Pro</vt:lpstr>
      <vt:lpstr>Myriad Pro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Achievements</vt:lpstr>
      <vt:lpstr>الإنجازات 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Rita Shanti</cp:lastModifiedBy>
  <cp:revision>162</cp:revision>
  <dcterms:created xsi:type="dcterms:W3CDTF">2017-03-02T12:05:14Z</dcterms:created>
  <dcterms:modified xsi:type="dcterms:W3CDTF">2019-11-07T09:32:32Z</dcterms:modified>
</cp:coreProperties>
</file>